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9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310" r:id="rId10"/>
    <p:sldId id="300" r:id="rId11"/>
    <p:sldId id="311" r:id="rId12"/>
    <p:sldId id="274" r:id="rId13"/>
    <p:sldId id="302" r:id="rId14"/>
    <p:sldId id="304" r:id="rId15"/>
    <p:sldId id="314" r:id="rId16"/>
    <p:sldId id="315" r:id="rId17"/>
    <p:sldId id="316" r:id="rId18"/>
    <p:sldId id="305" r:id="rId19"/>
    <p:sldId id="306" r:id="rId20"/>
    <p:sldId id="303" r:id="rId21"/>
    <p:sldId id="317" r:id="rId22"/>
    <p:sldId id="318" r:id="rId23"/>
    <p:sldId id="319" r:id="rId24"/>
    <p:sldId id="320" r:id="rId25"/>
    <p:sldId id="321" r:id="rId26"/>
    <p:sldId id="322" r:id="rId27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4600"/>
    <a:srgbClr val="004A82"/>
    <a:srgbClr val="8DBAFB"/>
    <a:srgbClr val="BBD1FD"/>
    <a:srgbClr val="009644"/>
    <a:srgbClr val="235889"/>
    <a:srgbClr val="FC0404"/>
    <a:srgbClr val="D20000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6693" autoAdjust="0"/>
  </p:normalViewPr>
  <p:slideViewPr>
    <p:cSldViewPr snapToGrid="0">
      <p:cViewPr>
        <p:scale>
          <a:sx n="40" d="100"/>
          <a:sy n="40" d="100"/>
        </p:scale>
        <p:origin x="-264" y="-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Лист2!$B$16:$B$29</c:f>
              <c:strCache>
                <c:ptCount val="14"/>
                <c:pt idx="0">
                  <c:v>Вашкинский </c:v>
                </c:pt>
                <c:pt idx="1">
                  <c:v>Никольский</c:v>
                </c:pt>
                <c:pt idx="2">
                  <c:v>Харовский</c:v>
                </c:pt>
                <c:pt idx="3">
                  <c:v>Шекснинский</c:v>
                </c:pt>
                <c:pt idx="4">
                  <c:v>Кич-Городецкий</c:v>
                </c:pt>
                <c:pt idx="5">
                  <c:v>Грязовецкий</c:v>
                </c:pt>
                <c:pt idx="6">
                  <c:v>Верховажский</c:v>
                </c:pt>
                <c:pt idx="7">
                  <c:v>Кадуйский</c:v>
                </c:pt>
                <c:pt idx="8">
                  <c:v>Устюженский</c:v>
                </c:pt>
                <c:pt idx="9">
                  <c:v>Вожегодский</c:v>
                </c:pt>
                <c:pt idx="10">
                  <c:v>Бабаевский </c:v>
                </c:pt>
                <c:pt idx="11">
                  <c:v>Вытегорский</c:v>
                </c:pt>
                <c:pt idx="12">
                  <c:v>Усть-Кубенский</c:v>
                </c:pt>
                <c:pt idx="13">
                  <c:v>Бабушкинский </c:v>
                </c:pt>
              </c:strCache>
            </c:strRef>
          </c:cat>
          <c:val>
            <c:numRef>
              <c:f>Лист2!$C$16:$C$29</c:f>
              <c:numCache>
                <c:formatCode>General</c:formatCode>
                <c:ptCount val="14"/>
                <c:pt idx="0">
                  <c:v>95.54</c:v>
                </c:pt>
                <c:pt idx="1">
                  <c:v>96.05</c:v>
                </c:pt>
                <c:pt idx="2">
                  <c:v>96.94</c:v>
                </c:pt>
                <c:pt idx="3">
                  <c:v>97.23</c:v>
                </c:pt>
                <c:pt idx="4">
                  <c:v>97.35</c:v>
                </c:pt>
                <c:pt idx="5">
                  <c:v>98.23</c:v>
                </c:pt>
                <c:pt idx="6">
                  <c:v>98.4</c:v>
                </c:pt>
                <c:pt idx="7">
                  <c:v>98.71</c:v>
                </c:pt>
                <c:pt idx="8">
                  <c:v>98.75</c:v>
                </c:pt>
                <c:pt idx="9">
                  <c:v>98.94</c:v>
                </c:pt>
                <c:pt idx="10">
                  <c:v>99.14</c:v>
                </c:pt>
                <c:pt idx="11">
                  <c:v>99.32</c:v>
                </c:pt>
                <c:pt idx="12">
                  <c:v>99.57</c:v>
                </c:pt>
                <c:pt idx="13">
                  <c:v>100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Лист2!$B$16:$B$29</c:f>
              <c:strCache>
                <c:ptCount val="14"/>
                <c:pt idx="0">
                  <c:v>Вашкинский </c:v>
                </c:pt>
                <c:pt idx="1">
                  <c:v>Никольский</c:v>
                </c:pt>
                <c:pt idx="2">
                  <c:v>Харовский</c:v>
                </c:pt>
                <c:pt idx="3">
                  <c:v>Шекснинский</c:v>
                </c:pt>
                <c:pt idx="4">
                  <c:v>Кич-Городецкий</c:v>
                </c:pt>
                <c:pt idx="5">
                  <c:v>Грязовецкий</c:v>
                </c:pt>
                <c:pt idx="6">
                  <c:v>Верховажский</c:v>
                </c:pt>
                <c:pt idx="7">
                  <c:v>Кадуйский</c:v>
                </c:pt>
                <c:pt idx="8">
                  <c:v>Устюженский</c:v>
                </c:pt>
                <c:pt idx="9">
                  <c:v>Вожегодский</c:v>
                </c:pt>
                <c:pt idx="10">
                  <c:v>Бабаевский </c:v>
                </c:pt>
                <c:pt idx="11">
                  <c:v>Вытегорский</c:v>
                </c:pt>
                <c:pt idx="12">
                  <c:v>Усть-Кубенский</c:v>
                </c:pt>
                <c:pt idx="13">
                  <c:v>Бабушкинский </c:v>
                </c:pt>
              </c:strCache>
            </c:strRef>
          </c:cat>
          <c:val>
            <c:numRef>
              <c:f>Лист2!$D$16:$D$29</c:f>
              <c:numCache>
                <c:formatCode>General</c:formatCode>
                <c:ptCount val="14"/>
                <c:pt idx="0">
                  <c:v>89.95</c:v>
                </c:pt>
                <c:pt idx="1">
                  <c:v>96.44</c:v>
                </c:pt>
                <c:pt idx="2">
                  <c:v>97.74</c:v>
                </c:pt>
                <c:pt idx="3">
                  <c:v>96.6</c:v>
                </c:pt>
                <c:pt idx="4">
                  <c:v>99.28</c:v>
                </c:pt>
                <c:pt idx="5">
                  <c:v>95.7</c:v>
                </c:pt>
                <c:pt idx="6">
                  <c:v>97.36</c:v>
                </c:pt>
                <c:pt idx="7">
                  <c:v>95.6</c:v>
                </c:pt>
                <c:pt idx="8">
                  <c:v>98.13</c:v>
                </c:pt>
                <c:pt idx="9">
                  <c:v>98.97</c:v>
                </c:pt>
                <c:pt idx="10">
                  <c:v>98.37</c:v>
                </c:pt>
                <c:pt idx="11">
                  <c:v>93.3</c:v>
                </c:pt>
                <c:pt idx="12">
                  <c:v>97.94</c:v>
                </c:pt>
                <c:pt idx="13">
                  <c:v>96.75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808704"/>
        <c:axId val="74826880"/>
        <c:axId val="0"/>
      </c:bar3DChart>
      <c:catAx>
        <c:axId val="748087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74826880"/>
        <c:crosses val="autoZero"/>
        <c:auto val="1"/>
        <c:lblAlgn val="ctr"/>
        <c:lblOffset val="100"/>
        <c:noMultiLvlLbl val="0"/>
      </c:catAx>
      <c:valAx>
        <c:axId val="74826880"/>
        <c:scaling>
          <c:orientation val="minMax"/>
          <c:max val="100"/>
          <c:min val="5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748087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2020 год</c:v>
          </c:tx>
          <c:spPr>
            <a:ln>
              <a:solidFill>
                <a:srgbClr val="004A82"/>
              </a:solidFill>
            </a:ln>
          </c:spPr>
          <c:marker>
            <c:spPr>
              <a:ln>
                <a:solidFill>
                  <a:srgbClr val="004A82"/>
                </a:solidFill>
              </a:ln>
            </c:spPr>
          </c:marker>
          <c:dLbls>
            <c:dLbl>
              <c:idx val="0"/>
              <c:layout>
                <c:manualLayout>
                  <c:x val="-6.1111111111111123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111111111111109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333333333333383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8333333333333334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6666666666666666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обл.'!$A$49:$A$53</c:f>
              <c:strCache>
                <c:ptCount val="5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Низкий ФЗ,%</c:v>
                </c:pt>
              </c:strCache>
            </c:strRef>
          </c:cat>
          <c:val>
            <c:numRef>
              <c:f>'По обл.'!$B$49:$B$53</c:f>
              <c:numCache>
                <c:formatCode>General</c:formatCode>
                <c:ptCount val="5"/>
                <c:pt idx="0">
                  <c:v>17.87</c:v>
                </c:pt>
                <c:pt idx="1">
                  <c:v>19.940000000000001</c:v>
                </c:pt>
                <c:pt idx="2">
                  <c:v>22.51</c:v>
                </c:pt>
                <c:pt idx="3">
                  <c:v>24.86</c:v>
                </c:pt>
                <c:pt idx="4">
                  <c:v>22.34</c:v>
                </c:pt>
              </c:numCache>
            </c:numRef>
          </c:val>
          <c:smooth val="0"/>
        </c:ser>
        <c:ser>
          <c:idx val="1"/>
          <c:order val="1"/>
          <c:tx>
            <c:v>2019 год</c:v>
          </c:tx>
          <c:dLbls>
            <c:dLbl>
              <c:idx val="0"/>
              <c:layout>
                <c:manualLayout>
                  <c:x val="-5.000000000000001E-2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222222222222223E-2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3333333333333835E-3"/>
                  <c:y val="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111111111111108E-2"/>
                  <c:y val="6.9444444444444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обл.'!$A$49:$A$53</c:f>
              <c:strCache>
                <c:ptCount val="5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Низкий ФЗ,%</c:v>
                </c:pt>
              </c:strCache>
            </c:strRef>
          </c:cat>
          <c:val>
            <c:numRef>
              <c:f>'По обл.'!$C$49:$C$53</c:f>
              <c:numCache>
                <c:formatCode>General</c:formatCode>
                <c:ptCount val="5"/>
                <c:pt idx="0">
                  <c:v>14.96</c:v>
                </c:pt>
                <c:pt idx="1">
                  <c:v>18.05</c:v>
                </c:pt>
                <c:pt idx="2">
                  <c:v>18.66</c:v>
                </c:pt>
                <c:pt idx="3">
                  <c:v>20.76</c:v>
                </c:pt>
                <c:pt idx="4">
                  <c:v>17.86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670784"/>
        <c:axId val="113688960"/>
      </c:lineChart>
      <c:catAx>
        <c:axId val="113670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3688960"/>
        <c:crosses val="autoZero"/>
        <c:auto val="1"/>
        <c:lblAlgn val="ctr"/>
        <c:lblOffset val="100"/>
        <c:noMultiLvlLbl val="0"/>
      </c:catAx>
      <c:valAx>
        <c:axId val="113688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36707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2020 год</c:v>
          </c:tx>
          <c:spPr>
            <a:ln>
              <a:solidFill>
                <a:srgbClr val="004A82"/>
              </a:solidFill>
            </a:ln>
          </c:spPr>
          <c:marker>
            <c:spPr>
              <a:ln>
                <a:solidFill>
                  <a:srgbClr val="004A82"/>
                </a:solidFill>
              </a:ln>
            </c:spPr>
          </c:marker>
          <c:dLbls>
            <c:dLbl>
              <c:idx val="1"/>
              <c:layout>
                <c:manualLayout>
                  <c:x val="-2.5538704963105452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4051606617473938E-2"/>
                  <c:y val="-6.944444444444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410479549513332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923381203881815E-2"/>
                  <c:y val="-5.555555555555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2769352481552648E-2"/>
                  <c:y val="-2.7777777777777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897577895144848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538704963105452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обл.'!$A$56:$A$64</c:f>
              <c:strCache>
                <c:ptCount val="9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Ф,%</c:v>
                </c:pt>
                <c:pt idx="7">
                  <c:v>НСО, %</c:v>
                </c:pt>
                <c:pt idx="8">
                  <c:v>Высокий ФР, %</c:v>
                </c:pt>
              </c:strCache>
            </c:strRef>
          </c:cat>
          <c:val>
            <c:numRef>
              <c:f>'По обл.'!$B$56:$B$64</c:f>
              <c:numCache>
                <c:formatCode>General</c:formatCode>
                <c:ptCount val="9"/>
                <c:pt idx="0">
                  <c:v>21.61</c:v>
                </c:pt>
                <c:pt idx="1">
                  <c:v>17.54</c:v>
                </c:pt>
                <c:pt idx="2">
                  <c:v>19.07</c:v>
                </c:pt>
                <c:pt idx="3">
                  <c:v>21.26</c:v>
                </c:pt>
                <c:pt idx="4">
                  <c:v>19.329999999999998</c:v>
                </c:pt>
                <c:pt idx="5">
                  <c:v>21.89</c:v>
                </c:pt>
                <c:pt idx="6">
                  <c:v>19.989999999999998</c:v>
                </c:pt>
                <c:pt idx="7">
                  <c:v>16.78</c:v>
                </c:pt>
                <c:pt idx="8">
                  <c:v>18.559999999999999</c:v>
                </c:pt>
              </c:numCache>
            </c:numRef>
          </c:val>
          <c:smooth val="0"/>
        </c:ser>
        <c:ser>
          <c:idx val="1"/>
          <c:order val="1"/>
          <c:tx>
            <c:v>2019 год</c:v>
          </c:tx>
          <c:dLbls>
            <c:dLbl>
              <c:idx val="0"/>
              <c:layout>
                <c:manualLayout>
                  <c:x val="-3.6179832031066061E-2"/>
                  <c:y val="5.0925925925925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308057444658178E-2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923381203881815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0436282858250301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923381203881815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436282858250225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3205635339802951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3.7037037037037035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обл.'!$A$56:$A$64</c:f>
              <c:strCache>
                <c:ptCount val="9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Ф,%</c:v>
                </c:pt>
                <c:pt idx="7">
                  <c:v>НСО, %</c:v>
                </c:pt>
                <c:pt idx="8">
                  <c:v>Высокий ФР, %</c:v>
                </c:pt>
              </c:strCache>
            </c:strRef>
          </c:cat>
          <c:val>
            <c:numRef>
              <c:f>'По обл.'!$C$56:$C$64</c:f>
              <c:numCache>
                <c:formatCode>General</c:formatCode>
                <c:ptCount val="9"/>
                <c:pt idx="0">
                  <c:v>20.65</c:v>
                </c:pt>
                <c:pt idx="1">
                  <c:v>16.66</c:v>
                </c:pt>
                <c:pt idx="2">
                  <c:v>18.23</c:v>
                </c:pt>
                <c:pt idx="3">
                  <c:v>20.64</c:v>
                </c:pt>
                <c:pt idx="4">
                  <c:v>18.25</c:v>
                </c:pt>
                <c:pt idx="5">
                  <c:v>20.09</c:v>
                </c:pt>
                <c:pt idx="6">
                  <c:v>18.329999999999998</c:v>
                </c:pt>
                <c:pt idx="7">
                  <c:v>15.25</c:v>
                </c:pt>
                <c:pt idx="8">
                  <c:v>18.649999999999999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186112"/>
        <c:axId val="114187648"/>
      </c:lineChart>
      <c:catAx>
        <c:axId val="114186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4187648"/>
        <c:crosses val="autoZero"/>
        <c:auto val="1"/>
        <c:lblAlgn val="ctr"/>
        <c:lblOffset val="100"/>
        <c:noMultiLvlLbl val="0"/>
      </c:catAx>
      <c:valAx>
        <c:axId val="114187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4186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2020 год</c:v>
          </c:tx>
          <c:spPr>
            <a:ln>
              <a:solidFill>
                <a:srgbClr val="004A82"/>
              </a:solidFill>
            </a:ln>
          </c:spPr>
          <c:marker>
            <c:spPr>
              <a:ln>
                <a:solidFill>
                  <a:srgbClr val="004A82"/>
                </a:solidFill>
              </a:ln>
            </c:spPr>
          </c:marker>
          <c:dPt>
            <c:idx val="3"/>
            <c:marker>
              <c:spPr>
                <a:solidFill>
                  <a:srgbClr val="004A82"/>
                </a:solidFill>
                <a:ln>
                  <a:solidFill>
                    <a:srgbClr val="004A82"/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6.3888888888888898E-2"/>
                  <c:y val="-4.1666666666666664E-2"/>
                </c:manualLayout>
              </c:layout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6666666666666638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333333333333333E-2"/>
                  <c:y val="-3.7037037037037035E-2"/>
                </c:manualLayout>
              </c:layout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333333333333333E-2"/>
                  <c:y val="-5.5555555555555552E-2"/>
                </c:manualLayout>
              </c:layout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обл.'!$A$65:$A$70</c:f>
              <c:strCache>
                <c:ptCount val="6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С,%</c:v>
                </c:pt>
                <c:pt idx="5">
                  <c:v>Низкий ФЗ,%</c:v>
                </c:pt>
              </c:strCache>
            </c:strRef>
          </c:cat>
          <c:val>
            <c:numRef>
              <c:f>'По обл.'!$B$65:$B$70</c:f>
              <c:numCache>
                <c:formatCode>General</c:formatCode>
                <c:ptCount val="6"/>
                <c:pt idx="0">
                  <c:v>16.649999999999999</c:v>
                </c:pt>
                <c:pt idx="1">
                  <c:v>15.75</c:v>
                </c:pt>
                <c:pt idx="2">
                  <c:v>21.61</c:v>
                </c:pt>
                <c:pt idx="3">
                  <c:v>18.899999999999999</c:v>
                </c:pt>
                <c:pt idx="4">
                  <c:v>20.99</c:v>
                </c:pt>
                <c:pt idx="5">
                  <c:v>18.350000000000001</c:v>
                </c:pt>
              </c:numCache>
            </c:numRef>
          </c:val>
          <c:smooth val="0"/>
        </c:ser>
        <c:ser>
          <c:idx val="1"/>
          <c:order val="1"/>
          <c:tx>
            <c:v>2019 год</c:v>
          </c:tx>
          <c:dLbls>
            <c:dLbl>
              <c:idx val="0"/>
              <c:layout>
                <c:manualLayout>
                  <c:x val="-5.8333333333333348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888888888888862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2777777777777778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333333333333333E-2"/>
                  <c:y val="6.9444444444444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1666666666666664E-2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обл.'!$A$65:$A$70</c:f>
              <c:strCache>
                <c:ptCount val="6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С,%</c:v>
                </c:pt>
                <c:pt idx="5">
                  <c:v>Низкий ФЗ,%</c:v>
                </c:pt>
              </c:strCache>
            </c:strRef>
          </c:cat>
          <c:val>
            <c:numRef>
              <c:f>'По обл.'!$C$65:$C$70</c:f>
              <c:numCache>
                <c:formatCode>General</c:formatCode>
                <c:ptCount val="6"/>
                <c:pt idx="0">
                  <c:v>14.12</c:v>
                </c:pt>
                <c:pt idx="1">
                  <c:v>15.87</c:v>
                </c:pt>
                <c:pt idx="2">
                  <c:v>17.829999999999998</c:v>
                </c:pt>
                <c:pt idx="3">
                  <c:v>16.53</c:v>
                </c:pt>
                <c:pt idx="4">
                  <c:v>17.98</c:v>
                </c:pt>
                <c:pt idx="5">
                  <c:v>15.6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068096"/>
        <c:axId val="114086272"/>
      </c:lineChart>
      <c:catAx>
        <c:axId val="114068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4086272"/>
        <c:crosses val="autoZero"/>
        <c:auto val="1"/>
        <c:lblAlgn val="ctr"/>
        <c:lblOffset val="100"/>
        <c:noMultiLvlLbl val="0"/>
      </c:catAx>
      <c:valAx>
        <c:axId val="114086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40680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2020 год</c:v>
          </c:tx>
          <c:spPr>
            <a:ln>
              <a:solidFill>
                <a:srgbClr val="004A82"/>
              </a:solidFill>
            </a:ln>
          </c:spPr>
          <c:marker>
            <c:spPr>
              <a:ln>
                <a:solidFill>
                  <a:srgbClr val="004A82"/>
                </a:solidFill>
              </a:ln>
            </c:spPr>
          </c:marker>
          <c:dLbls>
            <c:dLbl>
              <c:idx val="0"/>
              <c:layout>
                <c:manualLayout>
                  <c:x val="-3.9676321457457794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7588094012328432E-2"/>
                  <c:y val="6.0185185185185182E-2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5176188024656865E-2"/>
                  <c:y val="-1.38888888888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1.8518518518518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8794047006164216E-2"/>
                  <c:y val="-4.1666666666666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2970501896422857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058729341552288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058729341552288E-2"/>
                  <c:y val="-5.5555555555555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6705819561034861E-2"/>
                  <c:y val="-4.6296296296296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обл.'!$A$73:$A$81</c:f>
              <c:strCache>
                <c:ptCount val="9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Ф,%</c:v>
                </c:pt>
                <c:pt idx="7">
                  <c:v>НСО, %</c:v>
                </c:pt>
                <c:pt idx="8">
                  <c:v>Высокий ФР, %</c:v>
                </c:pt>
              </c:strCache>
            </c:strRef>
          </c:cat>
          <c:val>
            <c:numRef>
              <c:f>'По обл.'!$B$73:$B$81</c:f>
              <c:numCache>
                <c:formatCode>General</c:formatCode>
                <c:ptCount val="9"/>
                <c:pt idx="0">
                  <c:v>21.47</c:v>
                </c:pt>
                <c:pt idx="1">
                  <c:v>18.77</c:v>
                </c:pt>
                <c:pt idx="2">
                  <c:v>22.83</c:v>
                </c:pt>
                <c:pt idx="3">
                  <c:v>22.55</c:v>
                </c:pt>
                <c:pt idx="4">
                  <c:v>19.55</c:v>
                </c:pt>
                <c:pt idx="5">
                  <c:v>20.14</c:v>
                </c:pt>
                <c:pt idx="6">
                  <c:v>19.2</c:v>
                </c:pt>
                <c:pt idx="7">
                  <c:v>17.600000000000001</c:v>
                </c:pt>
                <c:pt idx="8">
                  <c:v>19.670000000000002</c:v>
                </c:pt>
              </c:numCache>
            </c:numRef>
          </c:val>
          <c:smooth val="0"/>
        </c:ser>
        <c:ser>
          <c:idx val="1"/>
          <c:order val="1"/>
          <c:tx>
            <c:v>2019 год</c:v>
          </c:tx>
          <c:dLbls>
            <c:dLbl>
              <c:idx val="0"/>
              <c:layout>
                <c:manualLayout>
                  <c:x val="-5.0117458683104577E-2"/>
                  <c:y val="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029231237975221E-2"/>
                  <c:y val="-6.0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7588094012328432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411639122069722E-2"/>
                  <c:y val="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3852776347716504E-2"/>
                  <c:y val="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058729341552212E-2"/>
                  <c:y val="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146956786681647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обл.'!$A$73:$A$81</c:f>
              <c:strCache>
                <c:ptCount val="9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Ф,%</c:v>
                </c:pt>
                <c:pt idx="7">
                  <c:v>НСО, %</c:v>
                </c:pt>
                <c:pt idx="8">
                  <c:v>Высокий ФР, %</c:v>
                </c:pt>
              </c:strCache>
            </c:strRef>
          </c:cat>
          <c:val>
            <c:numRef>
              <c:f>'По обл.'!$C$73:$C$81</c:f>
              <c:numCache>
                <c:formatCode>General</c:formatCode>
                <c:ptCount val="9"/>
                <c:pt idx="0">
                  <c:v>20.329999999999998</c:v>
                </c:pt>
                <c:pt idx="1">
                  <c:v>19.95</c:v>
                </c:pt>
                <c:pt idx="2">
                  <c:v>21.78</c:v>
                </c:pt>
                <c:pt idx="3">
                  <c:v>21.2</c:v>
                </c:pt>
                <c:pt idx="4">
                  <c:v>18.149999999999999</c:v>
                </c:pt>
                <c:pt idx="5">
                  <c:v>18.760000000000002</c:v>
                </c:pt>
                <c:pt idx="6">
                  <c:v>18.02</c:v>
                </c:pt>
                <c:pt idx="7">
                  <c:v>16.57</c:v>
                </c:pt>
                <c:pt idx="8">
                  <c:v>19.170000000000002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567040"/>
        <c:axId val="114568576"/>
      </c:lineChart>
      <c:catAx>
        <c:axId val="114567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4568576"/>
        <c:crosses val="autoZero"/>
        <c:auto val="1"/>
        <c:lblAlgn val="ctr"/>
        <c:lblOffset val="100"/>
        <c:noMultiLvlLbl val="0"/>
      </c:catAx>
      <c:valAx>
        <c:axId val="114568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4567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2020 год</c:v>
          </c:tx>
          <c:spPr>
            <a:ln>
              <a:solidFill>
                <a:srgbClr val="004A82"/>
              </a:solidFill>
            </a:ln>
          </c:spPr>
          <c:marker>
            <c:spPr>
              <a:ln>
                <a:solidFill>
                  <a:srgbClr val="004A82"/>
                </a:solidFill>
              </a:ln>
            </c:spPr>
          </c:marker>
          <c:dPt>
            <c:idx val="4"/>
            <c:marker>
              <c:spPr>
                <a:solidFill>
                  <a:srgbClr val="004A82"/>
                </a:solidFill>
                <a:ln>
                  <a:solidFill>
                    <a:srgbClr val="004A82"/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5.000000000000001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944444444444442E-2"/>
                  <c:y val="-6.4814814814814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666666666666664E-2"/>
                  <c:y val="-7.4074074074074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333333333333333E-2"/>
                  <c:y val="-6.0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333333333333333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обл.'!$A$82:$A$87</c:f>
              <c:strCache>
                <c:ptCount val="6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С,%</c:v>
                </c:pt>
                <c:pt idx="5">
                  <c:v>Низкий ФЗ,%</c:v>
                </c:pt>
              </c:strCache>
            </c:strRef>
          </c:cat>
          <c:val>
            <c:numRef>
              <c:f>'По обл.'!$B$82:$B$87</c:f>
              <c:numCache>
                <c:formatCode>General</c:formatCode>
                <c:ptCount val="6"/>
                <c:pt idx="0">
                  <c:v>14.1</c:v>
                </c:pt>
                <c:pt idx="1">
                  <c:v>19.07</c:v>
                </c:pt>
                <c:pt idx="2">
                  <c:v>20.87</c:v>
                </c:pt>
                <c:pt idx="3">
                  <c:v>18.61</c:v>
                </c:pt>
                <c:pt idx="4">
                  <c:v>16.579999999999998</c:v>
                </c:pt>
                <c:pt idx="5">
                  <c:v>17.739999999999998</c:v>
                </c:pt>
              </c:numCache>
            </c:numRef>
          </c:val>
          <c:smooth val="0"/>
        </c:ser>
        <c:ser>
          <c:idx val="1"/>
          <c:order val="1"/>
          <c:tx>
            <c:v>2019 год</c:v>
          </c:tx>
          <c:dLbls>
            <c:dLbl>
              <c:idx val="1"/>
              <c:layout>
                <c:manualLayout>
                  <c:x val="-2.7777777777777776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444444444444446E-2"/>
                  <c:y val="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2777777777777778E-2"/>
                  <c:y val="6.9444444444444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5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888888888888788E-2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обл.'!$A$82:$A$87</c:f>
              <c:strCache>
                <c:ptCount val="6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С,%</c:v>
                </c:pt>
                <c:pt idx="5">
                  <c:v>Низкий ФЗ,%</c:v>
                </c:pt>
              </c:strCache>
            </c:strRef>
          </c:cat>
          <c:val>
            <c:numRef>
              <c:f>'По обл.'!$C$82:$C$87</c:f>
              <c:numCache>
                <c:formatCode>General</c:formatCode>
                <c:ptCount val="6"/>
                <c:pt idx="0">
                  <c:v>12.19</c:v>
                </c:pt>
                <c:pt idx="1">
                  <c:v>18.13</c:v>
                </c:pt>
                <c:pt idx="2">
                  <c:v>18.420000000000002</c:v>
                </c:pt>
                <c:pt idx="3">
                  <c:v>16.96</c:v>
                </c:pt>
                <c:pt idx="4">
                  <c:v>15.69</c:v>
                </c:pt>
                <c:pt idx="5">
                  <c:v>15.56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316032"/>
        <c:axId val="114317568"/>
      </c:lineChart>
      <c:catAx>
        <c:axId val="114316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4317568"/>
        <c:crosses val="autoZero"/>
        <c:auto val="1"/>
        <c:lblAlgn val="ctr"/>
        <c:lblOffset val="100"/>
        <c:noMultiLvlLbl val="0"/>
      </c:catAx>
      <c:valAx>
        <c:axId val="114317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43160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5732018000197E-2"/>
          <c:y val="2.6332339525520474E-2"/>
          <c:w val="0.78676291890919836"/>
          <c:h val="0.56626115910268493"/>
        </c:manualLayout>
      </c:layout>
      <c:bar3DChart>
        <c:barDir val="col"/>
        <c:grouping val="clustered"/>
        <c:varyColors val="0"/>
        <c:ser>
          <c:idx val="0"/>
          <c:order val="0"/>
          <c:tx>
            <c:v>2020 год</c:v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'Соотношение по ФРФЗ'!$C$31:$F$31</c:f>
              <c:strCache>
                <c:ptCount val="4"/>
                <c:pt idx="0">
                  <c:v>Неблагоприятное</c:v>
                </c:pt>
                <c:pt idx="1">
                  <c:v>Актуализация ФР</c:v>
                </c:pt>
                <c:pt idx="2">
                  <c:v>Редукция ФЗ</c:v>
                </c:pt>
                <c:pt idx="3">
                  <c:v>Благоприятное</c:v>
                </c:pt>
              </c:strCache>
            </c:strRef>
          </c:cat>
          <c:val>
            <c:numRef>
              <c:f>'Соотношение по ФРФЗ'!$C$32:$F$32</c:f>
              <c:numCache>
                <c:formatCode>General</c:formatCode>
                <c:ptCount val="4"/>
                <c:pt idx="0">
                  <c:v>10.92</c:v>
                </c:pt>
                <c:pt idx="1">
                  <c:v>15.49</c:v>
                </c:pt>
                <c:pt idx="2">
                  <c:v>20.05</c:v>
                </c:pt>
                <c:pt idx="3">
                  <c:v>53.54</c:v>
                </c:pt>
              </c:numCache>
            </c:numRef>
          </c:val>
        </c:ser>
        <c:ser>
          <c:idx val="1"/>
          <c:order val="1"/>
          <c:tx>
            <c:v>2019 год</c:v>
          </c:tx>
          <c:invertIfNegative val="0"/>
          <c:dLbls>
            <c:dLbl>
              <c:idx val="0"/>
              <c:layout>
                <c:manualLayout>
                  <c:x val="3.3333333333333333E-2"/>
                  <c:y val="-4.31499460625674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888888888888884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00000000000001E-2"/>
                  <c:y val="-4.31499460625674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7777777777777776E-2"/>
                  <c:y val="-1.7259978425026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'Соотношение по ФРФЗ'!$C$31:$F$31</c:f>
              <c:strCache>
                <c:ptCount val="4"/>
                <c:pt idx="0">
                  <c:v>Неблагоприятное</c:v>
                </c:pt>
                <c:pt idx="1">
                  <c:v>Актуализация ФР</c:v>
                </c:pt>
                <c:pt idx="2">
                  <c:v>Редукция ФЗ</c:v>
                </c:pt>
                <c:pt idx="3">
                  <c:v>Благоприятное</c:v>
                </c:pt>
              </c:strCache>
            </c:strRef>
          </c:cat>
          <c:val>
            <c:numRef>
              <c:f>'Соотношение по ФРФЗ'!$C$33:$F$33</c:f>
              <c:numCache>
                <c:formatCode>General</c:formatCode>
                <c:ptCount val="4"/>
                <c:pt idx="0">
                  <c:v>9.5500000000000007</c:v>
                </c:pt>
                <c:pt idx="1">
                  <c:v>17.309999999999999</c:v>
                </c:pt>
                <c:pt idx="2">
                  <c:v>17.920000000000002</c:v>
                </c:pt>
                <c:pt idx="3">
                  <c:v>55.22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147904"/>
        <c:axId val="115149440"/>
        <c:axId val="0"/>
      </c:bar3DChart>
      <c:catAx>
        <c:axId val="115147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5149440"/>
        <c:crosses val="autoZero"/>
        <c:auto val="1"/>
        <c:lblAlgn val="ctr"/>
        <c:lblOffset val="100"/>
        <c:noMultiLvlLbl val="0"/>
      </c:catAx>
      <c:valAx>
        <c:axId val="115149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51479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dLbls>
            <c:dLbl>
              <c:idx val="2"/>
              <c:layout>
                <c:manualLayout>
                  <c:x val="0"/>
                  <c:y val="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777777777777779E-3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1111111111111112E-2"/>
                  <c:y val="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[summary_factors_29MUO_2020_12_07_100015.xlsx]Лист1!$A$57:$A$63</c:f>
              <c:strCache>
                <c:ptCount val="7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Высокий ФР, %</c:v>
                </c:pt>
              </c:strCache>
            </c:strRef>
          </c:cat>
          <c:val>
            <c:numRef>
              <c:f>[summary_factors_29MUO_2020_12_07_100015.xlsx]Лист1!$B$57:$B$63</c:f>
              <c:numCache>
                <c:formatCode>General</c:formatCode>
                <c:ptCount val="7"/>
                <c:pt idx="0">
                  <c:v>45.45</c:v>
                </c:pt>
                <c:pt idx="1">
                  <c:v>18.18</c:v>
                </c:pt>
                <c:pt idx="2">
                  <c:v>9.09</c:v>
                </c:pt>
                <c:pt idx="3">
                  <c:v>9.09</c:v>
                </c:pt>
                <c:pt idx="4">
                  <c:v>18.18</c:v>
                </c:pt>
                <c:pt idx="5">
                  <c:v>9.09</c:v>
                </c:pt>
                <c:pt idx="6">
                  <c:v>9.09</c:v>
                </c:pt>
              </c:numCache>
            </c:numRef>
          </c:val>
          <c:smooth val="0"/>
        </c:ser>
        <c:ser>
          <c:idx val="1"/>
          <c:order val="1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[summary_factors_29MUO_2020_12_07_100015.xlsx]Лист1!$A$57:$A$63</c:f>
              <c:strCache>
                <c:ptCount val="7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Высокий ФР, %</c:v>
                </c:pt>
              </c:strCache>
            </c:strRef>
          </c:cat>
          <c:val>
            <c:numRef>
              <c:f>[summary_factors_29MUO_2020_12_07_100015.xlsx]Лист1!$C$57:$C$63</c:f>
              <c:numCache>
                <c:formatCode>General</c:formatCode>
                <c:ptCount val="7"/>
                <c:pt idx="0">
                  <c:v>20</c:v>
                </c:pt>
                <c:pt idx="1">
                  <c:v>13.33</c:v>
                </c:pt>
                <c:pt idx="2">
                  <c:v>33.33</c:v>
                </c:pt>
                <c:pt idx="3">
                  <c:v>20</c:v>
                </c:pt>
                <c:pt idx="4">
                  <c:v>13.33</c:v>
                </c:pt>
                <c:pt idx="5">
                  <c:v>26.67</c:v>
                </c:pt>
                <c:pt idx="6">
                  <c:v>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104384"/>
        <c:axId val="115130752"/>
      </c:lineChart>
      <c:catAx>
        <c:axId val="1151043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115130752"/>
        <c:crosses val="autoZero"/>
        <c:auto val="1"/>
        <c:lblAlgn val="ctr"/>
        <c:lblOffset val="100"/>
        <c:noMultiLvlLbl val="0"/>
      </c:catAx>
      <c:valAx>
        <c:axId val="115130752"/>
        <c:scaling>
          <c:orientation val="minMax"/>
          <c:max val="6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104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2020</c:v>
          </c:tx>
          <c:marker>
            <c:spPr>
              <a:solidFill>
                <a:srgbClr val="004A82"/>
              </a:solidFill>
            </c:spPr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[summary_factors_29MUO_2020_12_07_100015.xlsx]Лист1!$A$64:$A$68</c:f>
              <c:strCache>
                <c:ptCount val="5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Низкий ФЗ,%</c:v>
                </c:pt>
              </c:strCache>
            </c:strRef>
          </c:cat>
          <c:val>
            <c:numRef>
              <c:f>[summary_factors_29MUO_2020_12_07_100015.xlsx]Лист1!$B$64:$B$68</c:f>
              <c:numCache>
                <c:formatCode>General</c:formatCode>
                <c:ptCount val="5"/>
                <c:pt idx="0">
                  <c:v>9.09</c:v>
                </c:pt>
                <c:pt idx="1">
                  <c:v>9.09</c:v>
                </c:pt>
                <c:pt idx="2">
                  <c:v>36.36</c:v>
                </c:pt>
                <c:pt idx="3">
                  <c:v>27.27</c:v>
                </c:pt>
                <c:pt idx="4">
                  <c:v>27.27</c:v>
                </c:pt>
              </c:numCache>
            </c:numRef>
          </c:val>
          <c:smooth val="0"/>
        </c:ser>
        <c:ser>
          <c:idx val="1"/>
          <c:order val="1"/>
          <c:tx>
            <c:v>2019</c:v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[summary_factors_29MUO_2020_12_07_100015.xlsx]Лист1!$A$64:$A$68</c:f>
              <c:strCache>
                <c:ptCount val="5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Низкий ФЗ,%</c:v>
                </c:pt>
              </c:strCache>
            </c:strRef>
          </c:cat>
          <c:val>
            <c:numRef>
              <c:f>[summary_factors_29MUO_2020_12_07_100015.xlsx]Лист1!$C$64:$C$68</c:f>
              <c:numCache>
                <c:formatCode>General</c:formatCode>
                <c:ptCount val="5"/>
                <c:pt idx="0">
                  <c:v>33.33</c:v>
                </c:pt>
                <c:pt idx="1">
                  <c:v>20</c:v>
                </c:pt>
                <c:pt idx="2">
                  <c:v>53.33</c:v>
                </c:pt>
                <c:pt idx="3">
                  <c:v>40</c:v>
                </c:pt>
                <c:pt idx="4">
                  <c:v>46.67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16832"/>
        <c:axId val="115018368"/>
      </c:lineChart>
      <c:catAx>
        <c:axId val="1150168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115018368"/>
        <c:crosses val="autoZero"/>
        <c:auto val="1"/>
        <c:lblAlgn val="ctr"/>
        <c:lblOffset val="100"/>
        <c:noMultiLvlLbl val="0"/>
      </c:catAx>
      <c:valAx>
        <c:axId val="115018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0168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004A82"/>
              </a:solidFill>
            </a:ln>
          </c:spPr>
          <c:marker>
            <c:spPr>
              <a:ln>
                <a:solidFill>
                  <a:srgbClr val="004A82"/>
                </a:solidFill>
              </a:ln>
            </c:spPr>
          </c:marker>
          <c:dLbls>
            <c:dLbl>
              <c:idx val="1"/>
              <c:layout>
                <c:manualLayout>
                  <c:x val="-1.6317013322134734E-2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289036160079953E-2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18,7</a:t>
                    </a:r>
                    <a:r>
                      <a:rPr lang="en-US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98601141897263E-2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9254064707511576E-2"/>
                  <c:y val="-5.0925925925925937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25,81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b="1"/>
                      <a:t>27,1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b="1"/>
                      <a:t>23,23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[summary_factors_35REGION_2020_11_17_152638.xlsx]Лист1!$A$60:$A$68</c:f>
              <c:strCache>
                <c:ptCount val="9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Ф,%</c:v>
                </c:pt>
                <c:pt idx="7">
                  <c:v>НСО, %</c:v>
                </c:pt>
                <c:pt idx="8">
                  <c:v>Высокий ФР, %</c:v>
                </c:pt>
              </c:strCache>
            </c:strRef>
          </c:cat>
          <c:val>
            <c:numRef>
              <c:f>[summary_factors_35REGION_2020_11_17_152638.xlsx]Лист1!$B$60:$B$68</c:f>
              <c:numCache>
                <c:formatCode>General</c:formatCode>
                <c:ptCount val="9"/>
                <c:pt idx="0">
                  <c:v>16.77</c:v>
                </c:pt>
                <c:pt idx="1">
                  <c:v>18.71</c:v>
                </c:pt>
                <c:pt idx="2">
                  <c:v>18.71</c:v>
                </c:pt>
                <c:pt idx="3">
                  <c:v>19.350000000000001</c:v>
                </c:pt>
                <c:pt idx="4">
                  <c:v>25.81</c:v>
                </c:pt>
                <c:pt idx="5">
                  <c:v>27.1</c:v>
                </c:pt>
                <c:pt idx="6">
                  <c:v>20.65</c:v>
                </c:pt>
                <c:pt idx="7">
                  <c:v>12.9</c:v>
                </c:pt>
                <c:pt idx="8">
                  <c:v>23.23</c:v>
                </c:pt>
              </c:numCache>
            </c:numRef>
          </c:val>
          <c:smooth val="0"/>
        </c:ser>
        <c:ser>
          <c:idx val="1"/>
          <c:order val="1"/>
          <c:dLbls>
            <c:dLbl>
              <c:idx val="0"/>
              <c:layout>
                <c:manualLayout>
                  <c:x val="-1.8648015225296841E-2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317013322134734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5944045675890522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1958217800374835E-2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7.9254064707511576E-2"/>
                  <c:y val="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[summary_factors_35REGION_2020_11_17_152638.xlsx]Лист1!$A$60:$A$68</c:f>
              <c:strCache>
                <c:ptCount val="9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Ф,%</c:v>
                </c:pt>
                <c:pt idx="7">
                  <c:v>НСО, %</c:v>
                </c:pt>
                <c:pt idx="8">
                  <c:v>Высокий ФР, %</c:v>
                </c:pt>
              </c:strCache>
            </c:strRef>
          </c:cat>
          <c:val>
            <c:numRef>
              <c:f>[summary_factors_35REGION_2020_11_17_152638.xlsx]Лист1!$C$60:$C$68</c:f>
              <c:numCache>
                <c:formatCode>General</c:formatCode>
                <c:ptCount val="9"/>
                <c:pt idx="0">
                  <c:v>16.670000000000002</c:v>
                </c:pt>
                <c:pt idx="1">
                  <c:v>20.51</c:v>
                </c:pt>
                <c:pt idx="2">
                  <c:v>16.03</c:v>
                </c:pt>
                <c:pt idx="3">
                  <c:v>19.87</c:v>
                </c:pt>
                <c:pt idx="4">
                  <c:v>20.51</c:v>
                </c:pt>
                <c:pt idx="5">
                  <c:v>24.36</c:v>
                </c:pt>
                <c:pt idx="6">
                  <c:v>19.87</c:v>
                </c:pt>
                <c:pt idx="7">
                  <c:v>8.9700000000000006</c:v>
                </c:pt>
                <c:pt idx="8">
                  <c:v>15.38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265920"/>
        <c:axId val="115267456"/>
      </c:lineChart>
      <c:catAx>
        <c:axId val="1152659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15267456"/>
        <c:crosses val="autoZero"/>
        <c:auto val="1"/>
        <c:lblAlgn val="ctr"/>
        <c:lblOffset val="100"/>
        <c:noMultiLvlLbl val="0"/>
      </c:catAx>
      <c:valAx>
        <c:axId val="115267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265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824365704286963E-2"/>
          <c:y val="5.4236293379994166E-2"/>
          <c:w val="0.67817563429571304"/>
          <c:h val="0.75898913677456981"/>
        </c:manualLayout>
      </c:layout>
      <c:lineChart>
        <c:grouping val="standard"/>
        <c:varyColors val="0"/>
        <c:ser>
          <c:idx val="0"/>
          <c:order val="0"/>
          <c:tx>
            <c:v>2020 год</c:v>
          </c:tx>
          <c:dPt>
            <c:idx val="4"/>
            <c:marker>
              <c:spPr>
                <a:ln>
                  <a:solidFill>
                    <a:srgbClr val="004A82"/>
                  </a:solidFill>
                </a:ln>
              </c:spPr>
            </c:marker>
            <c:bubble3D val="0"/>
            <c:spPr>
              <a:ln>
                <a:solidFill>
                  <a:srgbClr val="004A82"/>
                </a:solidFill>
              </a:ln>
            </c:spPr>
          </c:dPt>
          <c:dLbls>
            <c:dLbl>
              <c:idx val="0"/>
              <c:layout>
                <c:manualLayout>
                  <c:x val="-0.05"/>
                  <c:y val="-6.4590542099192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8333333333333334E-2"/>
                  <c:y val="-5.536332179930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333333333333383E-2"/>
                  <c:y val="-5.536332179930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555555555555555E-2"/>
                  <c:y val="-4.6136101499423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[summary_factors_35REGION_2020_11_17_152638.xlsx]Лист1!$A$53:$A$57</c:f>
              <c:strCache>
                <c:ptCount val="5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Низкий ФЗ,%</c:v>
                </c:pt>
              </c:strCache>
            </c:strRef>
          </c:cat>
          <c:val>
            <c:numRef>
              <c:f>[summary_factors_35REGION_2020_11_17_152638.xlsx]Лист1!$B$53:$B$57</c:f>
              <c:numCache>
                <c:formatCode>General</c:formatCode>
                <c:ptCount val="5"/>
                <c:pt idx="0">
                  <c:v>17.63</c:v>
                </c:pt>
                <c:pt idx="1">
                  <c:v>23.5</c:v>
                </c:pt>
                <c:pt idx="2">
                  <c:v>23.62</c:v>
                </c:pt>
                <c:pt idx="3">
                  <c:v>29.38</c:v>
                </c:pt>
                <c:pt idx="4">
                  <c:v>26.5</c:v>
                </c:pt>
              </c:numCache>
            </c:numRef>
          </c:val>
          <c:smooth val="0"/>
        </c:ser>
        <c:ser>
          <c:idx val="1"/>
          <c:order val="1"/>
          <c:tx>
            <c:v>2019 год</c:v>
          </c:tx>
          <c:dLbls>
            <c:dLbl>
              <c:idx val="1"/>
              <c:layout>
                <c:manualLayout>
                  <c:x val="-3.3333333333333333E-2"/>
                  <c:y val="5.5299385154710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[summary_factors_35REGION_2020_11_17_152638.xlsx]Лист1!$A$53:$A$57</c:f>
              <c:strCache>
                <c:ptCount val="5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Низкий ФЗ,%</c:v>
                </c:pt>
              </c:strCache>
            </c:strRef>
          </c:cat>
          <c:val>
            <c:numRef>
              <c:f>[summary_factors_35REGION_2020_11_17_152638.xlsx]Лист1!$C$53:$C$57</c:f>
              <c:numCache>
                <c:formatCode>General</c:formatCode>
                <c:ptCount val="5"/>
                <c:pt idx="0">
                  <c:v>15.62</c:v>
                </c:pt>
                <c:pt idx="1">
                  <c:v>19.63</c:v>
                </c:pt>
                <c:pt idx="2">
                  <c:v>19.23</c:v>
                </c:pt>
                <c:pt idx="3">
                  <c:v>23.36</c:v>
                </c:pt>
                <c:pt idx="4">
                  <c:v>18.02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588480"/>
        <c:axId val="115602560"/>
      </c:lineChart>
      <c:catAx>
        <c:axId val="115588480"/>
        <c:scaling>
          <c:orientation val="minMax"/>
        </c:scaling>
        <c:delete val="0"/>
        <c:axPos val="b"/>
        <c:majorTickMark val="out"/>
        <c:minorTickMark val="none"/>
        <c:tickLblPos val="nextTo"/>
        <c:crossAx val="115602560"/>
        <c:crosses val="autoZero"/>
        <c:auto val="1"/>
        <c:lblAlgn val="ctr"/>
        <c:lblOffset val="100"/>
        <c:noMultiLvlLbl val="0"/>
      </c:catAx>
      <c:valAx>
        <c:axId val="115602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5884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100" b="1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135861884852955"/>
          <c:y val="2.6896727578930246E-2"/>
          <c:w val="0.73077367792885961"/>
          <c:h val="0.90303284958756935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Лист2!$B$2:$B$15</c:f>
              <c:strCache>
                <c:ptCount val="14"/>
                <c:pt idx="0">
                  <c:v>г. Вологда</c:v>
                </c:pt>
                <c:pt idx="1">
                  <c:v>г. Череповец</c:v>
                </c:pt>
                <c:pt idx="2">
                  <c:v>Сямженский</c:v>
                </c:pt>
                <c:pt idx="3">
                  <c:v>Нюксенский</c:v>
                </c:pt>
                <c:pt idx="4">
                  <c:v>Череповецкий</c:v>
                </c:pt>
                <c:pt idx="5">
                  <c:v>Чагодощенский</c:v>
                </c:pt>
                <c:pt idx="6">
                  <c:v>Сокольский</c:v>
                </c:pt>
                <c:pt idx="7">
                  <c:v>Вологодский</c:v>
                </c:pt>
                <c:pt idx="8">
                  <c:v>Кирилловский</c:v>
                </c:pt>
                <c:pt idx="9">
                  <c:v>Тотемский</c:v>
                </c:pt>
                <c:pt idx="10">
                  <c:v>Тарногский</c:v>
                </c:pt>
                <c:pt idx="11">
                  <c:v>Междуреченский</c:v>
                </c:pt>
                <c:pt idx="12">
                  <c:v>Белозерский</c:v>
                </c:pt>
                <c:pt idx="13">
                  <c:v>Великоустюгский</c:v>
                </c:pt>
              </c:strCache>
            </c:strRef>
          </c:cat>
          <c:val>
            <c:numRef>
              <c:f>Лист2!$C$2:$C$15</c:f>
              <c:numCache>
                <c:formatCode>General</c:formatCode>
                <c:ptCount val="14"/>
                <c:pt idx="0">
                  <c:v>90.18</c:v>
                </c:pt>
                <c:pt idx="1">
                  <c:v>91.43</c:v>
                </c:pt>
                <c:pt idx="2">
                  <c:v>91.67</c:v>
                </c:pt>
                <c:pt idx="3">
                  <c:v>91.91</c:v>
                </c:pt>
                <c:pt idx="4">
                  <c:v>92.25</c:v>
                </c:pt>
                <c:pt idx="5">
                  <c:v>92.38</c:v>
                </c:pt>
                <c:pt idx="6">
                  <c:v>92.72</c:v>
                </c:pt>
                <c:pt idx="7">
                  <c:v>93.87</c:v>
                </c:pt>
                <c:pt idx="8">
                  <c:v>94.27</c:v>
                </c:pt>
                <c:pt idx="9">
                  <c:v>94.42</c:v>
                </c:pt>
                <c:pt idx="10">
                  <c:v>94.6</c:v>
                </c:pt>
                <c:pt idx="11">
                  <c:v>94.89</c:v>
                </c:pt>
                <c:pt idx="12">
                  <c:v>94.94</c:v>
                </c:pt>
                <c:pt idx="13">
                  <c:v>95.38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Лист2!$B$2:$B$15</c:f>
              <c:strCache>
                <c:ptCount val="14"/>
                <c:pt idx="0">
                  <c:v>г. Вологда</c:v>
                </c:pt>
                <c:pt idx="1">
                  <c:v>г. Череповец</c:v>
                </c:pt>
                <c:pt idx="2">
                  <c:v>Сямженский</c:v>
                </c:pt>
                <c:pt idx="3">
                  <c:v>Нюксенский</c:v>
                </c:pt>
                <c:pt idx="4">
                  <c:v>Череповецкий</c:v>
                </c:pt>
                <c:pt idx="5">
                  <c:v>Чагодощенский</c:v>
                </c:pt>
                <c:pt idx="6">
                  <c:v>Сокольский</c:v>
                </c:pt>
                <c:pt idx="7">
                  <c:v>Вологодский</c:v>
                </c:pt>
                <c:pt idx="8">
                  <c:v>Кирилловский</c:v>
                </c:pt>
                <c:pt idx="9">
                  <c:v>Тотемский</c:v>
                </c:pt>
                <c:pt idx="10">
                  <c:v>Тарногский</c:v>
                </c:pt>
                <c:pt idx="11">
                  <c:v>Междуреченский</c:v>
                </c:pt>
                <c:pt idx="12">
                  <c:v>Белозерский</c:v>
                </c:pt>
                <c:pt idx="13">
                  <c:v>Великоустюгский</c:v>
                </c:pt>
              </c:strCache>
            </c:strRef>
          </c:cat>
          <c:val>
            <c:numRef>
              <c:f>Лист2!$D$2:$D$15</c:f>
              <c:numCache>
                <c:formatCode>General</c:formatCode>
                <c:ptCount val="14"/>
                <c:pt idx="0">
                  <c:v>89.33</c:v>
                </c:pt>
                <c:pt idx="1">
                  <c:v>82.37</c:v>
                </c:pt>
                <c:pt idx="2">
                  <c:v>97.73</c:v>
                </c:pt>
                <c:pt idx="3">
                  <c:v>93.06</c:v>
                </c:pt>
                <c:pt idx="4">
                  <c:v>90.58</c:v>
                </c:pt>
                <c:pt idx="5">
                  <c:v>93.36</c:v>
                </c:pt>
                <c:pt idx="6">
                  <c:v>93.19</c:v>
                </c:pt>
                <c:pt idx="7">
                  <c:v>85.58</c:v>
                </c:pt>
                <c:pt idx="8">
                  <c:v>91.28</c:v>
                </c:pt>
                <c:pt idx="9">
                  <c:v>91.69</c:v>
                </c:pt>
                <c:pt idx="10">
                  <c:v>82.76</c:v>
                </c:pt>
                <c:pt idx="11">
                  <c:v>94.59</c:v>
                </c:pt>
                <c:pt idx="12">
                  <c:v>93.99</c:v>
                </c:pt>
                <c:pt idx="13">
                  <c:v>93.36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6503296"/>
        <c:axId val="76509184"/>
        <c:axId val="0"/>
      </c:bar3DChart>
      <c:catAx>
        <c:axId val="765032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76509184"/>
        <c:crosses val="autoZero"/>
        <c:auto val="1"/>
        <c:lblAlgn val="ctr"/>
        <c:lblOffset val="100"/>
        <c:noMultiLvlLbl val="0"/>
      </c:catAx>
      <c:valAx>
        <c:axId val="76509184"/>
        <c:scaling>
          <c:orientation val="minMax"/>
          <c:max val="100"/>
          <c:min val="5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765032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004A82"/>
              </a:solidFill>
            </a:ln>
          </c:spPr>
          <c:marker>
            <c:spPr>
              <a:ln>
                <a:solidFill>
                  <a:srgbClr val="004A82"/>
                </a:solidFill>
              </a:ln>
            </c:spPr>
          </c:marker>
          <c:dLbls>
            <c:dLbl>
              <c:idx val="2"/>
              <c:layout>
                <c:manualLayout>
                  <c:x val="-5.3080574002619597E-2"/>
                  <c:y val="-4.6136101499423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29,26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276463810771236E-3"/>
                  <c:y val="-4.1522491349480967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8.3333333333334356E-3"/>
                  <c:y val="-3.7037037037037035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28</a:t>
                    </a:r>
                    <a:r>
                      <a:rPr lang="ru-RU" sz="1200"/>
                      <a:t>,0</a:t>
                    </a:r>
                    <a:endParaRPr lang="en-US" sz="120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[summary_factors_35REGION_2020_11_17_152638.xlsx]Лист1!$A$46:$A$52</c:f>
              <c:strCache>
                <c:ptCount val="7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Высокий ФР, %</c:v>
                </c:pt>
              </c:strCache>
            </c:strRef>
          </c:cat>
          <c:val>
            <c:numRef>
              <c:f>[summary_factors_35REGION_2020_11_17_152638.xlsx]Лист1!$B$46:$B$52</c:f>
              <c:numCache>
                <c:formatCode>General</c:formatCode>
                <c:ptCount val="7"/>
                <c:pt idx="0">
                  <c:v>15.55</c:v>
                </c:pt>
                <c:pt idx="1">
                  <c:v>21.89</c:v>
                </c:pt>
                <c:pt idx="2">
                  <c:v>29.26</c:v>
                </c:pt>
                <c:pt idx="3">
                  <c:v>32.14</c:v>
                </c:pt>
                <c:pt idx="4">
                  <c:v>29.61</c:v>
                </c:pt>
                <c:pt idx="5">
                  <c:v>21.77</c:v>
                </c:pt>
                <c:pt idx="6">
                  <c:v>28</c:v>
                </c:pt>
              </c:numCache>
            </c:numRef>
          </c:val>
          <c:smooth val="0"/>
        </c:ser>
        <c:ser>
          <c:idx val="1"/>
          <c:order val="1"/>
          <c:dLbls>
            <c:dLbl>
              <c:idx val="0"/>
              <c:layout>
                <c:manualLayout>
                  <c:x val="-6.5718805908005218E-2"/>
                  <c:y val="-5.9976931949250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8578208862007827E-2"/>
                  <c:y val="-4.1522491349480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5557742782152229E-3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[summary_factors_35REGION_2020_11_17_152638.xlsx]Лист1!$A$46:$A$52</c:f>
              <c:strCache>
                <c:ptCount val="7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Высокий ФР, %</c:v>
                </c:pt>
              </c:strCache>
            </c:strRef>
          </c:cat>
          <c:val>
            <c:numRef>
              <c:f>[summary_factors_35REGION_2020_11_17_152638.xlsx]Лист1!$C$46:$C$52</c:f>
              <c:numCache>
                <c:formatCode>General</c:formatCode>
                <c:ptCount val="7"/>
                <c:pt idx="0">
                  <c:v>18.559999999999999</c:v>
                </c:pt>
                <c:pt idx="1">
                  <c:v>25.37</c:v>
                </c:pt>
                <c:pt idx="2">
                  <c:v>24.57</c:v>
                </c:pt>
                <c:pt idx="3">
                  <c:v>29.37</c:v>
                </c:pt>
                <c:pt idx="4">
                  <c:v>25.1</c:v>
                </c:pt>
                <c:pt idx="5">
                  <c:v>24.03</c:v>
                </c:pt>
                <c:pt idx="6">
                  <c:v>27.5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621248"/>
        <c:axId val="115655808"/>
      </c:lineChart>
      <c:catAx>
        <c:axId val="115621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15655808"/>
        <c:crosses val="autoZero"/>
        <c:auto val="1"/>
        <c:lblAlgn val="ctr"/>
        <c:lblOffset val="100"/>
        <c:noMultiLvlLbl val="0"/>
      </c:catAx>
      <c:valAx>
        <c:axId val="115655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621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2020 год</c:v>
          </c:tx>
          <c:spPr>
            <a:ln>
              <a:solidFill>
                <a:srgbClr val="004A82"/>
              </a:solidFill>
            </a:ln>
          </c:spPr>
          <c:marker>
            <c:spPr>
              <a:ln>
                <a:solidFill>
                  <a:srgbClr val="004A82"/>
                </a:solidFill>
              </a:ln>
            </c:spPr>
          </c:marker>
          <c:dLbls>
            <c:dLbl>
              <c:idx val="0"/>
              <c:layout>
                <c:manualLayout>
                  <c:x val="-4.1666666666666678E-2"/>
                  <c:y val="-3.7037037037036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666666666666666E-2"/>
                  <c:y val="3.2407407407407406E-2"/>
                </c:manualLayout>
              </c:layout>
              <c:tx>
                <c:rich>
                  <a:bodyPr/>
                  <a:lstStyle/>
                  <a:p>
                    <a:pPr>
                      <a:defRPr sz="1200" b="0"/>
                    </a:pPr>
                    <a:r>
                      <a:rPr lang="en-US" sz="1200" b="0">
                        <a:solidFill>
                          <a:srgbClr val="002060"/>
                        </a:solidFill>
                      </a:rPr>
                      <a:t>16,77</a:t>
                    </a:r>
                    <a:endParaRPr lang="en-US" sz="1400" b="0">
                      <a:solidFill>
                        <a:srgbClr val="00206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333333333333333E-2"/>
                  <c:y val="4.1666666666666664E-2"/>
                </c:manualLayout>
              </c:layout>
              <c:tx>
                <c:rich>
                  <a:bodyPr/>
                  <a:lstStyle/>
                  <a:p>
                    <a:pPr>
                      <a:defRPr sz="1200" b="0"/>
                    </a:pPr>
                    <a:r>
                      <a:rPr lang="en-US" sz="1200" b="0"/>
                      <a:t>16,77</a:t>
                    </a:r>
                    <a:endParaRPr lang="en-US" sz="1400" b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185067526415994E-16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'[summary_factors_35REGION_2020_11_17_152638.xlsx]По Выт.р.'!$A$69:$A$74</c:f>
              <c:strCache>
                <c:ptCount val="6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С,%</c:v>
                </c:pt>
                <c:pt idx="5">
                  <c:v>Низкий ФЗ,%</c:v>
                </c:pt>
              </c:strCache>
            </c:strRef>
          </c:cat>
          <c:val>
            <c:numRef>
              <c:f>'[summary_factors_35REGION_2020_11_17_152638.xlsx]По Выт.р.'!$B$69:$B$74</c:f>
              <c:numCache>
                <c:formatCode>General</c:formatCode>
                <c:ptCount val="6"/>
                <c:pt idx="0">
                  <c:v>18.059999999999999</c:v>
                </c:pt>
                <c:pt idx="1">
                  <c:v>16.77</c:v>
                </c:pt>
                <c:pt idx="2">
                  <c:v>23.23</c:v>
                </c:pt>
                <c:pt idx="3">
                  <c:v>16.77</c:v>
                </c:pt>
                <c:pt idx="4">
                  <c:v>25.16</c:v>
                </c:pt>
                <c:pt idx="5">
                  <c:v>16.77</c:v>
                </c:pt>
              </c:numCache>
            </c:numRef>
          </c:val>
          <c:smooth val="0"/>
        </c:ser>
        <c:ser>
          <c:idx val="1"/>
          <c:order val="1"/>
          <c:tx>
            <c:v>2019 год</c:v>
          </c:tx>
          <c:dLbls>
            <c:dLbl>
              <c:idx val="1"/>
              <c:layout>
                <c:manualLayout>
                  <c:x val="-4.9999999999999975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555555555555555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444444444444446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1666666666666664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888888888888788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'[summary_factors_35REGION_2020_11_17_152638.xlsx]По Выт.р.'!$A$69:$A$74</c:f>
              <c:strCache>
                <c:ptCount val="6"/>
                <c:pt idx="0">
                  <c:v>ПР,%</c:v>
                </c:pt>
                <c:pt idx="1">
                  <c:v>ПО, %</c:v>
                </c:pt>
                <c:pt idx="2">
                  <c:v>СА, %</c:v>
                </c:pt>
                <c:pt idx="3">
                  <c:v>СП, %</c:v>
                </c:pt>
                <c:pt idx="4">
                  <c:v>С,%</c:v>
                </c:pt>
                <c:pt idx="5">
                  <c:v>Низкий ФЗ,%</c:v>
                </c:pt>
              </c:strCache>
            </c:strRef>
          </c:cat>
          <c:val>
            <c:numRef>
              <c:f>'[summary_factors_35REGION_2020_11_17_152638.xlsx]По Выт.р.'!$C$69:$C$74</c:f>
              <c:numCache>
                <c:formatCode>General</c:formatCode>
                <c:ptCount val="6"/>
                <c:pt idx="0">
                  <c:v>13.46</c:v>
                </c:pt>
                <c:pt idx="1">
                  <c:v>23.72</c:v>
                </c:pt>
                <c:pt idx="2">
                  <c:v>19.87</c:v>
                </c:pt>
                <c:pt idx="3">
                  <c:v>17.95</c:v>
                </c:pt>
                <c:pt idx="4">
                  <c:v>16.03</c:v>
                </c:pt>
                <c:pt idx="5">
                  <c:v>16.03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743360"/>
        <c:axId val="115757440"/>
      </c:lineChart>
      <c:catAx>
        <c:axId val="1157433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15757440"/>
        <c:crosses val="autoZero"/>
        <c:auto val="1"/>
        <c:lblAlgn val="ctr"/>
        <c:lblOffset val="100"/>
        <c:noMultiLvlLbl val="0"/>
      </c:catAx>
      <c:valAx>
        <c:axId val="115757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7433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Охват_ПОО_ВО!$A$10:$A$29</c:f>
              <c:strCache>
                <c:ptCount val="20"/>
                <c:pt idx="0">
                  <c:v>ВТЖТ-филиал ПГУПC</c:v>
                </c:pt>
                <c:pt idx="1">
                  <c:v>Вологодский областной колледж культуры и туризма</c:v>
                </c:pt>
                <c:pt idx="2">
                  <c:v>Устюженский политехнический техникум</c:v>
                </c:pt>
                <c:pt idx="3">
                  <c:v>Сокольский педагогический колледж</c:v>
                </c:pt>
                <c:pt idx="4">
                  <c:v>БПОУ ВО «Губернаторский колледж народных промыслов»</c:v>
                </c:pt>
                <c:pt idx="5">
                  <c:v>Вытегорский политехнический техникум</c:v>
                </c:pt>
                <c:pt idx="6">
                  <c:v>БПОУ ВО «Вологодский промышленно-технологический техникум»</c:v>
                </c:pt>
                <c:pt idx="7">
                  <c:v>Вологодский педагогический колледж</c:v>
                </c:pt>
                <c:pt idx="8">
                  <c:v>БПОУ ВО «Вологодский колледж сервиса»</c:v>
                </c:pt>
                <c:pt idx="9">
                  <c:v>Белозерский индустриально-педагогический колледж </c:v>
                </c:pt>
                <c:pt idx="10">
                  <c:v>Великоустюгский многопрофильный колледж</c:v>
                </c:pt>
                <c:pt idx="11">
                  <c:v>Череповецкий металлургический колледж</c:v>
                </c:pt>
                <c:pt idx="12">
                  <c:v>Вологодский технический колледж</c:v>
                </c:pt>
                <c:pt idx="13">
                  <c:v>Вологодский индустриально-транспортный техникум</c:v>
                </c:pt>
                <c:pt idx="14">
                  <c:v>Череповецкий строительный колледж</c:v>
                </c:pt>
                <c:pt idx="15">
                  <c:v>Великоустюгский медицинский колледж</c:v>
                </c:pt>
                <c:pt idx="16">
                  <c:v>Череповецкий медицинский колледж </c:v>
                </c:pt>
                <c:pt idx="17">
                  <c:v>БПОУ ВО «Вологодский строительный колледж»</c:v>
                </c:pt>
                <c:pt idx="18">
                  <c:v>БПОУ ВО «Череповецкий многопрофильный колледж»</c:v>
                </c:pt>
                <c:pt idx="19">
                  <c:v>Череповецкий технологический колледж</c:v>
                </c:pt>
              </c:strCache>
            </c:strRef>
          </c:cat>
          <c:val>
            <c:numRef>
              <c:f>Охват_ПОО_ВО!$B$10:$B$29</c:f>
              <c:numCache>
                <c:formatCode>General</c:formatCode>
                <c:ptCount val="2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99.9</c:v>
                </c:pt>
                <c:pt idx="12">
                  <c:v>99.9</c:v>
                </c:pt>
                <c:pt idx="13">
                  <c:v>99.9</c:v>
                </c:pt>
                <c:pt idx="14">
                  <c:v>99.3</c:v>
                </c:pt>
                <c:pt idx="15" formatCode="0.0">
                  <c:v>99.3</c:v>
                </c:pt>
                <c:pt idx="16" formatCode="0.0">
                  <c:v>99.3</c:v>
                </c:pt>
                <c:pt idx="17">
                  <c:v>99.2</c:v>
                </c:pt>
                <c:pt idx="18">
                  <c:v>99.1</c:v>
                </c:pt>
                <c:pt idx="19">
                  <c:v>98.5</c:v>
                </c:pt>
              </c:numCache>
            </c:numRef>
          </c:val>
        </c:ser>
        <c:ser>
          <c:idx val="1"/>
          <c:order val="1"/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Охват_ПОО_ВО!$A$10:$A$29</c:f>
              <c:strCache>
                <c:ptCount val="20"/>
                <c:pt idx="0">
                  <c:v>ВТЖТ-филиал ПГУПC</c:v>
                </c:pt>
                <c:pt idx="1">
                  <c:v>Вологодский областной колледж культуры и туризма</c:v>
                </c:pt>
                <c:pt idx="2">
                  <c:v>Устюженский политехнический техникум</c:v>
                </c:pt>
                <c:pt idx="3">
                  <c:v>Сокольский педагогический колледж</c:v>
                </c:pt>
                <c:pt idx="4">
                  <c:v>БПОУ ВО «Губернаторский колледж народных промыслов»</c:v>
                </c:pt>
                <c:pt idx="5">
                  <c:v>Вытегорский политехнический техникум</c:v>
                </c:pt>
                <c:pt idx="6">
                  <c:v>БПОУ ВО «Вологодский промышленно-технологический техникум»</c:v>
                </c:pt>
                <c:pt idx="7">
                  <c:v>Вологодский педагогический колледж</c:v>
                </c:pt>
                <c:pt idx="8">
                  <c:v>БПОУ ВО «Вологодский колледж сервиса»</c:v>
                </c:pt>
                <c:pt idx="9">
                  <c:v>Белозерский индустриально-педагогический колледж </c:v>
                </c:pt>
                <c:pt idx="10">
                  <c:v>Великоустюгский многопрофильный колледж</c:v>
                </c:pt>
                <c:pt idx="11">
                  <c:v>Череповецкий металлургический колледж</c:v>
                </c:pt>
                <c:pt idx="12">
                  <c:v>Вологодский технический колледж</c:v>
                </c:pt>
                <c:pt idx="13">
                  <c:v>Вологодский индустриально-транспортный техникум</c:v>
                </c:pt>
                <c:pt idx="14">
                  <c:v>Череповецкий строительный колледж</c:v>
                </c:pt>
                <c:pt idx="15">
                  <c:v>Великоустюгский медицинский колледж</c:v>
                </c:pt>
                <c:pt idx="16">
                  <c:v>Череповецкий медицинский колледж </c:v>
                </c:pt>
                <c:pt idx="17">
                  <c:v>БПОУ ВО «Вологодский строительный колледж»</c:v>
                </c:pt>
                <c:pt idx="18">
                  <c:v>БПОУ ВО «Череповецкий многопрофильный колледж»</c:v>
                </c:pt>
                <c:pt idx="19">
                  <c:v>Череповецкий технологический колледж</c:v>
                </c:pt>
              </c:strCache>
            </c:strRef>
          </c:cat>
          <c:val>
            <c:numRef>
              <c:f>Охват_ПОО_ВО!$C$10:$C$29</c:f>
              <c:numCache>
                <c:formatCode>General</c:formatCode>
                <c:ptCount val="20"/>
                <c:pt idx="0">
                  <c:v>100</c:v>
                </c:pt>
                <c:pt idx="1">
                  <c:v>94.52</c:v>
                </c:pt>
                <c:pt idx="2">
                  <c:v>100</c:v>
                </c:pt>
                <c:pt idx="3">
                  <c:v>98.4</c:v>
                </c:pt>
                <c:pt idx="4">
                  <c:v>79.900000000000006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66</c:v>
                </c:pt>
                <c:pt idx="11">
                  <c:v>98.4</c:v>
                </c:pt>
                <c:pt idx="12">
                  <c:v>86.3</c:v>
                </c:pt>
                <c:pt idx="13">
                  <c:v>64.900000000000006</c:v>
                </c:pt>
                <c:pt idx="14">
                  <c:v>98.9</c:v>
                </c:pt>
                <c:pt idx="15">
                  <c:v>98.2</c:v>
                </c:pt>
                <c:pt idx="16">
                  <c:v>99.6</c:v>
                </c:pt>
                <c:pt idx="17">
                  <c:v>93.6</c:v>
                </c:pt>
                <c:pt idx="18">
                  <c:v>96.3</c:v>
                </c:pt>
                <c:pt idx="19">
                  <c:v>97.7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186880"/>
        <c:axId val="94225536"/>
        <c:axId val="0"/>
      </c:bar3DChart>
      <c:catAx>
        <c:axId val="94186880"/>
        <c:scaling>
          <c:orientation val="minMax"/>
        </c:scaling>
        <c:delete val="0"/>
        <c:axPos val="l"/>
        <c:majorTickMark val="out"/>
        <c:minorTickMark val="none"/>
        <c:tickLblPos val="nextTo"/>
        <c:crossAx val="94225536"/>
        <c:crosses val="autoZero"/>
        <c:auto val="1"/>
        <c:lblAlgn val="ctr"/>
        <c:lblOffset val="100"/>
        <c:noMultiLvlLbl val="0"/>
      </c:catAx>
      <c:valAx>
        <c:axId val="94225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4186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Охват_ПОО_ВО!$A$30:$A$46</c:f>
              <c:strCache>
                <c:ptCount val="17"/>
                <c:pt idx="0">
                  <c:v>Тотемский политехнический колледж</c:v>
                </c:pt>
                <c:pt idx="1">
                  <c:v>Грязовецкий политехнический техникум</c:v>
                </c:pt>
                <c:pt idx="2">
                  <c:v>Череповецкий лесомеханический техникум </c:v>
                </c:pt>
                <c:pt idx="3">
                  <c:v>Кадуйский энергетический колледж</c:v>
                </c:pt>
                <c:pt idx="4">
                  <c:v>Вологодский областной колледж искусств</c:v>
                </c:pt>
                <c:pt idx="5">
                  <c:v>Череповецкое областное училище искусств и художественных ремесел</c:v>
                </c:pt>
                <c:pt idx="6">
                  <c:v>Вологодский областной медицинский колледж</c:v>
                </c:pt>
                <c:pt idx="7">
                  <c:v>Вологодский аграрно-экономический колледж</c:v>
                </c:pt>
                <c:pt idx="8">
                  <c:v>Вологодский колледж связи и информационных технологий</c:v>
                </c:pt>
                <c:pt idx="9">
                  <c:v>Вологодский колледж технологии и дизайна</c:v>
                </c:pt>
                <c:pt idx="10">
                  <c:v>Университетский колледж ВоГУ</c:v>
                </c:pt>
                <c:pt idx="11">
                  <c:v>Великоустюгский гуманитарно- педагогический колледж</c:v>
                </c:pt>
                <c:pt idx="12">
                  <c:v>Череповецкий химико-технологический колледж</c:v>
                </c:pt>
                <c:pt idx="13">
                  <c:v>Сокольский лесопромышленный политехнический техникум</c:v>
                </c:pt>
                <c:pt idx="14">
                  <c:v>ЧПОУ «ЧТЭК»</c:v>
                </c:pt>
                <c:pt idx="15">
                  <c:v>ЧПОУ Вологодский Кооперативный Колледж</c:v>
                </c:pt>
                <c:pt idx="16">
                  <c:v>Велико-Устюгский филиал ФГБОУ ВО «ГУМРФ имени адмирала С.О. Макарова»</c:v>
                </c:pt>
              </c:strCache>
            </c:strRef>
          </c:cat>
          <c:val>
            <c:numRef>
              <c:f>Охват_ПОО_ВО!$B$30:$B$46</c:f>
              <c:numCache>
                <c:formatCode>General</c:formatCode>
                <c:ptCount val="17"/>
                <c:pt idx="0">
                  <c:v>98.3</c:v>
                </c:pt>
                <c:pt idx="1">
                  <c:v>98.2</c:v>
                </c:pt>
                <c:pt idx="2">
                  <c:v>98</c:v>
                </c:pt>
                <c:pt idx="3">
                  <c:v>98</c:v>
                </c:pt>
                <c:pt idx="4">
                  <c:v>95.1</c:v>
                </c:pt>
                <c:pt idx="5">
                  <c:v>95.1</c:v>
                </c:pt>
                <c:pt idx="6" formatCode="0.0">
                  <c:v>95.1</c:v>
                </c:pt>
                <c:pt idx="7">
                  <c:v>94.5</c:v>
                </c:pt>
                <c:pt idx="8">
                  <c:v>93.4</c:v>
                </c:pt>
                <c:pt idx="9">
                  <c:v>92.6</c:v>
                </c:pt>
                <c:pt idx="10">
                  <c:v>91.8</c:v>
                </c:pt>
                <c:pt idx="11">
                  <c:v>91.8</c:v>
                </c:pt>
                <c:pt idx="12">
                  <c:v>91.3</c:v>
                </c:pt>
                <c:pt idx="13">
                  <c:v>91</c:v>
                </c:pt>
                <c:pt idx="14">
                  <c:v>82.1</c:v>
                </c:pt>
                <c:pt idx="15">
                  <c:v>81.3</c:v>
                </c:pt>
                <c:pt idx="16">
                  <c:v>49.8</c:v>
                </c:pt>
              </c:numCache>
            </c:numRef>
          </c:val>
        </c:ser>
        <c:ser>
          <c:idx val="1"/>
          <c:order val="1"/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Охват_ПОО_ВО!$A$30:$A$46</c:f>
              <c:strCache>
                <c:ptCount val="17"/>
                <c:pt idx="0">
                  <c:v>Тотемский политехнический колледж</c:v>
                </c:pt>
                <c:pt idx="1">
                  <c:v>Грязовецкий политехнический техникум</c:v>
                </c:pt>
                <c:pt idx="2">
                  <c:v>Череповецкий лесомеханический техникум </c:v>
                </c:pt>
                <c:pt idx="3">
                  <c:v>Кадуйский энергетический колледж</c:v>
                </c:pt>
                <c:pt idx="4">
                  <c:v>Вологодский областной колледж искусств</c:v>
                </c:pt>
                <c:pt idx="5">
                  <c:v>Череповецкое областное училище искусств и художественных ремесел</c:v>
                </c:pt>
                <c:pt idx="6">
                  <c:v>Вологодский областной медицинский колледж</c:v>
                </c:pt>
                <c:pt idx="7">
                  <c:v>Вологодский аграрно-экономический колледж</c:v>
                </c:pt>
                <c:pt idx="8">
                  <c:v>Вологодский колледж связи и информационных технологий</c:v>
                </c:pt>
                <c:pt idx="9">
                  <c:v>Вологодский колледж технологии и дизайна</c:v>
                </c:pt>
                <c:pt idx="10">
                  <c:v>Университетский колледж ВоГУ</c:v>
                </c:pt>
                <c:pt idx="11">
                  <c:v>Великоустюгский гуманитарно- педагогический колледж</c:v>
                </c:pt>
                <c:pt idx="12">
                  <c:v>Череповецкий химико-технологический колледж</c:v>
                </c:pt>
                <c:pt idx="13">
                  <c:v>Сокольский лесопромышленный политехнический техникум</c:v>
                </c:pt>
                <c:pt idx="14">
                  <c:v>ЧПОУ «ЧТЭК»</c:v>
                </c:pt>
                <c:pt idx="15">
                  <c:v>ЧПОУ Вологодский Кооперативный Колледж</c:v>
                </c:pt>
                <c:pt idx="16">
                  <c:v>Велико-Устюгский филиал ФГБОУ ВО «ГУМРФ имени адмирала С.О. Макарова»</c:v>
                </c:pt>
              </c:strCache>
            </c:strRef>
          </c:cat>
          <c:val>
            <c:numRef>
              <c:f>Охват_ПОО_ВО!$C$30:$C$46</c:f>
              <c:numCache>
                <c:formatCode>General</c:formatCode>
                <c:ptCount val="17"/>
                <c:pt idx="0">
                  <c:v>98.8</c:v>
                </c:pt>
                <c:pt idx="1">
                  <c:v>90</c:v>
                </c:pt>
                <c:pt idx="2">
                  <c:v>73.5</c:v>
                </c:pt>
                <c:pt idx="3">
                  <c:v>100</c:v>
                </c:pt>
                <c:pt idx="4">
                  <c:v>98.81</c:v>
                </c:pt>
                <c:pt idx="5">
                  <c:v>94.95</c:v>
                </c:pt>
                <c:pt idx="6">
                  <c:v>100</c:v>
                </c:pt>
                <c:pt idx="7">
                  <c:v>88.7</c:v>
                </c:pt>
                <c:pt idx="8">
                  <c:v>76.599999999999994</c:v>
                </c:pt>
                <c:pt idx="9">
                  <c:v>68.400000000000006</c:v>
                </c:pt>
                <c:pt idx="10">
                  <c:v>89.5</c:v>
                </c:pt>
                <c:pt idx="11">
                  <c:v>100</c:v>
                </c:pt>
                <c:pt idx="12">
                  <c:v>97.6</c:v>
                </c:pt>
                <c:pt idx="13">
                  <c:v>77.5</c:v>
                </c:pt>
                <c:pt idx="14">
                  <c:v>66.3</c:v>
                </c:pt>
                <c:pt idx="15">
                  <c:v>0</c:v>
                </c:pt>
                <c:pt idx="16">
                  <c:v>58.7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854848"/>
        <c:axId val="105856384"/>
        <c:axId val="0"/>
      </c:bar3DChart>
      <c:catAx>
        <c:axId val="105854848"/>
        <c:scaling>
          <c:orientation val="minMax"/>
        </c:scaling>
        <c:delete val="0"/>
        <c:axPos val="l"/>
        <c:majorTickMark val="out"/>
        <c:minorTickMark val="none"/>
        <c:tickLblPos val="nextTo"/>
        <c:crossAx val="105856384"/>
        <c:crosses val="autoZero"/>
        <c:auto val="1"/>
        <c:lblAlgn val="ctr"/>
        <c:lblOffset val="100"/>
        <c:noMultiLvlLbl val="0"/>
      </c:catAx>
      <c:valAx>
        <c:axId val="105856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5854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3207174103237097"/>
          <c:y val="4.7083811239199962E-2"/>
          <c:w val="0.61278237095363075"/>
          <c:h val="0.87262914918589674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Лист2!$B$31:$B$44</c:f>
              <c:strCache>
                <c:ptCount val="14"/>
                <c:pt idx="0">
                  <c:v>Чагодощенский район</c:v>
                </c:pt>
                <c:pt idx="1">
                  <c:v>Междуреченский район</c:v>
                </c:pt>
                <c:pt idx="2">
                  <c:v>Усть-Кубинский район</c:v>
                </c:pt>
                <c:pt idx="3">
                  <c:v>Сямженский район</c:v>
                </c:pt>
                <c:pt idx="4">
                  <c:v>Белозерский район</c:v>
                </c:pt>
                <c:pt idx="5">
                  <c:v>Череповецкий район</c:v>
                </c:pt>
                <c:pt idx="6">
                  <c:v>Вытегорский район</c:v>
                </c:pt>
                <c:pt idx="7">
                  <c:v>г. Вологда</c:v>
                </c:pt>
                <c:pt idx="8">
                  <c:v>Кирилловский район</c:v>
                </c:pt>
                <c:pt idx="9">
                  <c:v>г. Череповец</c:v>
                </c:pt>
                <c:pt idx="10">
                  <c:v>Грязовецкий район</c:v>
                </c:pt>
                <c:pt idx="11">
                  <c:v>Сокольский район</c:v>
                </c:pt>
                <c:pt idx="12">
                  <c:v>Великоустюгский район</c:v>
                </c:pt>
                <c:pt idx="13">
                  <c:v>Вологодский район</c:v>
                </c:pt>
              </c:strCache>
            </c:strRef>
          </c:cat>
          <c:val>
            <c:numRef>
              <c:f>Лист2!$C$31:$C$44</c:f>
              <c:numCache>
                <c:formatCode>0.0</c:formatCode>
                <c:ptCount val="14"/>
                <c:pt idx="0">
                  <c:v>23.51</c:v>
                </c:pt>
                <c:pt idx="1">
                  <c:v>25.38</c:v>
                </c:pt>
                <c:pt idx="2">
                  <c:v>27.78</c:v>
                </c:pt>
                <c:pt idx="3">
                  <c:v>28.46</c:v>
                </c:pt>
                <c:pt idx="4">
                  <c:v>28.69</c:v>
                </c:pt>
                <c:pt idx="5">
                  <c:v>29.64</c:v>
                </c:pt>
                <c:pt idx="6">
                  <c:v>29.91</c:v>
                </c:pt>
                <c:pt idx="7">
                  <c:v>29.97</c:v>
                </c:pt>
                <c:pt idx="8">
                  <c:v>30.39</c:v>
                </c:pt>
                <c:pt idx="9">
                  <c:v>30.58</c:v>
                </c:pt>
                <c:pt idx="10">
                  <c:v>31.01</c:v>
                </c:pt>
                <c:pt idx="11">
                  <c:v>31.28</c:v>
                </c:pt>
                <c:pt idx="12">
                  <c:v>31.41</c:v>
                </c:pt>
                <c:pt idx="13">
                  <c:v>31.44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Лист2!$B$31:$B$44</c:f>
              <c:strCache>
                <c:ptCount val="14"/>
                <c:pt idx="0">
                  <c:v>Чагодощенский район</c:v>
                </c:pt>
                <c:pt idx="1">
                  <c:v>Междуреченский район</c:v>
                </c:pt>
                <c:pt idx="2">
                  <c:v>Усть-Кубинский район</c:v>
                </c:pt>
                <c:pt idx="3">
                  <c:v>Сямженский район</c:v>
                </c:pt>
                <c:pt idx="4">
                  <c:v>Белозерский район</c:v>
                </c:pt>
                <c:pt idx="5">
                  <c:v>Череповецкий район</c:v>
                </c:pt>
                <c:pt idx="6">
                  <c:v>Вытегорский район</c:v>
                </c:pt>
                <c:pt idx="7">
                  <c:v>г. Вологда</c:v>
                </c:pt>
                <c:pt idx="8">
                  <c:v>Кирилловский район</c:v>
                </c:pt>
                <c:pt idx="9">
                  <c:v>г. Череповец</c:v>
                </c:pt>
                <c:pt idx="10">
                  <c:v>Грязовецкий район</c:v>
                </c:pt>
                <c:pt idx="11">
                  <c:v>Сокольский район</c:v>
                </c:pt>
                <c:pt idx="12">
                  <c:v>Великоустюгский район</c:v>
                </c:pt>
                <c:pt idx="13">
                  <c:v>Вологодский район</c:v>
                </c:pt>
              </c:strCache>
            </c:strRef>
          </c:cat>
          <c:val>
            <c:numRef>
              <c:f>Лист2!$D$31:$D$44</c:f>
              <c:numCache>
                <c:formatCode>0.0</c:formatCode>
                <c:ptCount val="14"/>
                <c:pt idx="0">
                  <c:v>39.54</c:v>
                </c:pt>
                <c:pt idx="1">
                  <c:v>27.14</c:v>
                </c:pt>
                <c:pt idx="2">
                  <c:v>33.19</c:v>
                </c:pt>
                <c:pt idx="3">
                  <c:v>36.090000000000003</c:v>
                </c:pt>
                <c:pt idx="4">
                  <c:v>32.89</c:v>
                </c:pt>
                <c:pt idx="5">
                  <c:v>30.37</c:v>
                </c:pt>
                <c:pt idx="6">
                  <c:v>34.590000000000003</c:v>
                </c:pt>
                <c:pt idx="7">
                  <c:v>34.770000000000003</c:v>
                </c:pt>
                <c:pt idx="8">
                  <c:v>36.090000000000003</c:v>
                </c:pt>
                <c:pt idx="9">
                  <c:v>33.89</c:v>
                </c:pt>
                <c:pt idx="10">
                  <c:v>41.89</c:v>
                </c:pt>
                <c:pt idx="11">
                  <c:v>33.979999999999997</c:v>
                </c:pt>
                <c:pt idx="12">
                  <c:v>37.65</c:v>
                </c:pt>
                <c:pt idx="13">
                  <c:v>39.67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50592"/>
        <c:axId val="105956480"/>
        <c:axId val="0"/>
      </c:bar3DChart>
      <c:catAx>
        <c:axId val="1059505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05956480"/>
        <c:crosses val="autoZero"/>
        <c:auto val="1"/>
        <c:lblAlgn val="ctr"/>
        <c:lblOffset val="100"/>
        <c:noMultiLvlLbl val="0"/>
      </c:catAx>
      <c:valAx>
        <c:axId val="105956480"/>
        <c:scaling>
          <c:orientation val="minMax"/>
          <c:max val="50"/>
          <c:min val="0"/>
        </c:scaling>
        <c:delete val="0"/>
        <c:axPos val="b"/>
        <c:numFmt formatCode="0.0" sourceLinked="1"/>
        <c:majorTickMark val="out"/>
        <c:minorTickMark val="none"/>
        <c:tickLblPos val="nextTo"/>
        <c:crossAx val="105950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Лист2!$B$45:$B$58</c:f>
              <c:strCache>
                <c:ptCount val="14"/>
                <c:pt idx="0">
                  <c:v>Бабаевский район</c:v>
                </c:pt>
                <c:pt idx="1">
                  <c:v>Харовский район</c:v>
                </c:pt>
                <c:pt idx="2">
                  <c:v>Никольский район</c:v>
                </c:pt>
                <c:pt idx="3">
                  <c:v>Вожегодский район</c:v>
                </c:pt>
                <c:pt idx="4">
                  <c:v>Вашкинский район</c:v>
                </c:pt>
                <c:pt idx="5">
                  <c:v>Тотемский район</c:v>
                </c:pt>
                <c:pt idx="6">
                  <c:v>Нюксенский район</c:v>
                </c:pt>
                <c:pt idx="7">
                  <c:v>Бабушкинский район</c:v>
                </c:pt>
                <c:pt idx="8">
                  <c:v>Устюженский район</c:v>
                </c:pt>
                <c:pt idx="9">
                  <c:v>Шекснинский район</c:v>
                </c:pt>
                <c:pt idx="10">
                  <c:v>Верховажский район</c:v>
                </c:pt>
                <c:pt idx="11">
                  <c:v>Кичм-Городецкий район</c:v>
                </c:pt>
                <c:pt idx="12">
                  <c:v>Кадуйский район</c:v>
                </c:pt>
                <c:pt idx="13">
                  <c:v>Тарногский район</c:v>
                </c:pt>
              </c:strCache>
            </c:strRef>
          </c:cat>
          <c:val>
            <c:numRef>
              <c:f>Лист2!$C$45:$C$58</c:f>
              <c:numCache>
                <c:formatCode>0.0</c:formatCode>
                <c:ptCount val="14"/>
                <c:pt idx="0">
                  <c:v>32.18</c:v>
                </c:pt>
                <c:pt idx="1">
                  <c:v>32.43</c:v>
                </c:pt>
                <c:pt idx="2">
                  <c:v>32.520000000000003</c:v>
                </c:pt>
                <c:pt idx="3">
                  <c:v>32.799999999999997</c:v>
                </c:pt>
                <c:pt idx="4">
                  <c:v>33.159999999999997</c:v>
                </c:pt>
                <c:pt idx="5">
                  <c:v>33.6</c:v>
                </c:pt>
                <c:pt idx="6">
                  <c:v>34.090000000000003</c:v>
                </c:pt>
                <c:pt idx="7">
                  <c:v>34.409999999999997</c:v>
                </c:pt>
                <c:pt idx="8">
                  <c:v>34.53</c:v>
                </c:pt>
                <c:pt idx="9">
                  <c:v>34.6</c:v>
                </c:pt>
                <c:pt idx="10">
                  <c:v>36.049999999999997</c:v>
                </c:pt>
                <c:pt idx="11">
                  <c:v>37.14</c:v>
                </c:pt>
                <c:pt idx="12">
                  <c:v>38.18</c:v>
                </c:pt>
                <c:pt idx="13">
                  <c:v>38.36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Лист2!$B$45:$B$58</c:f>
              <c:strCache>
                <c:ptCount val="14"/>
                <c:pt idx="0">
                  <c:v>Бабаевский район</c:v>
                </c:pt>
                <c:pt idx="1">
                  <c:v>Харовский район</c:v>
                </c:pt>
                <c:pt idx="2">
                  <c:v>Никольский район</c:v>
                </c:pt>
                <c:pt idx="3">
                  <c:v>Вожегодский район</c:v>
                </c:pt>
                <c:pt idx="4">
                  <c:v>Вашкинский район</c:v>
                </c:pt>
                <c:pt idx="5">
                  <c:v>Тотемский район</c:v>
                </c:pt>
                <c:pt idx="6">
                  <c:v>Нюксенский район</c:v>
                </c:pt>
                <c:pt idx="7">
                  <c:v>Бабушкинский район</c:v>
                </c:pt>
                <c:pt idx="8">
                  <c:v>Устюженский район</c:v>
                </c:pt>
                <c:pt idx="9">
                  <c:v>Шекснинский район</c:v>
                </c:pt>
                <c:pt idx="10">
                  <c:v>Верховажский район</c:v>
                </c:pt>
                <c:pt idx="11">
                  <c:v>Кичм-Городецкий район</c:v>
                </c:pt>
                <c:pt idx="12">
                  <c:v>Кадуйский район</c:v>
                </c:pt>
                <c:pt idx="13">
                  <c:v>Тарногский район</c:v>
                </c:pt>
              </c:strCache>
            </c:strRef>
          </c:cat>
          <c:val>
            <c:numRef>
              <c:f>Лист2!$D$45:$D$58</c:f>
              <c:numCache>
                <c:formatCode>0.0</c:formatCode>
                <c:ptCount val="14"/>
                <c:pt idx="0">
                  <c:v>33.840000000000003</c:v>
                </c:pt>
                <c:pt idx="1">
                  <c:v>37.049999999999997</c:v>
                </c:pt>
                <c:pt idx="2">
                  <c:v>35.799999999999997</c:v>
                </c:pt>
                <c:pt idx="3">
                  <c:v>34.9</c:v>
                </c:pt>
                <c:pt idx="4">
                  <c:v>36.17</c:v>
                </c:pt>
                <c:pt idx="5">
                  <c:v>34.1</c:v>
                </c:pt>
                <c:pt idx="6">
                  <c:v>33.979999999999997</c:v>
                </c:pt>
                <c:pt idx="7">
                  <c:v>34.68</c:v>
                </c:pt>
                <c:pt idx="8">
                  <c:v>35.67</c:v>
                </c:pt>
                <c:pt idx="9">
                  <c:v>41.68</c:v>
                </c:pt>
                <c:pt idx="10">
                  <c:v>35.020000000000003</c:v>
                </c:pt>
                <c:pt idx="11">
                  <c:v>36.409999999999997</c:v>
                </c:pt>
                <c:pt idx="12">
                  <c:v>34.340000000000003</c:v>
                </c:pt>
                <c:pt idx="13">
                  <c:v>37.5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809024"/>
        <c:axId val="107823104"/>
        <c:axId val="0"/>
      </c:bar3DChart>
      <c:catAx>
        <c:axId val="1078090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07823104"/>
        <c:crosses val="autoZero"/>
        <c:auto val="1"/>
        <c:lblAlgn val="ctr"/>
        <c:lblOffset val="100"/>
        <c:noMultiLvlLbl val="0"/>
      </c:catAx>
      <c:valAx>
        <c:axId val="107823104"/>
        <c:scaling>
          <c:orientation val="minMax"/>
          <c:max val="50"/>
          <c:min val="0"/>
        </c:scaling>
        <c:delete val="0"/>
        <c:axPos val="b"/>
        <c:numFmt formatCode="0.0" sourceLinked="1"/>
        <c:majorTickMark val="out"/>
        <c:minorTickMark val="none"/>
        <c:tickLblPos val="nextTo"/>
        <c:crossAx val="107809024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v>2020 год</c:v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Охват_ПОО_ВО!$A$43:$A$60</c:f>
              <c:strCache>
                <c:ptCount val="18"/>
                <c:pt idx="0">
                  <c:v>Вологодский педагогический колледж</c:v>
                </c:pt>
                <c:pt idx="1">
                  <c:v>Великоустюгский многопрофильный колледж</c:v>
                </c:pt>
                <c:pt idx="2">
                  <c:v>Вологодский областной медицинский колледж</c:v>
                </c:pt>
                <c:pt idx="3">
                  <c:v>Грязовецкий политехнический техникум</c:v>
                </c:pt>
                <c:pt idx="4">
                  <c:v>Белозерский индустриально-педагогический колледж</c:v>
                </c:pt>
                <c:pt idx="5">
                  <c:v>Устюженский политехнический техникум</c:v>
                </c:pt>
                <c:pt idx="6">
                  <c:v>Вологодский строительный колледж</c:v>
                </c:pt>
                <c:pt idx="7">
                  <c:v>Череповецкий медицинский колледж</c:v>
                </c:pt>
                <c:pt idx="8">
                  <c:v>Череповецкий строительный колледж</c:v>
                </c:pt>
                <c:pt idx="9">
                  <c:v>Вытегорский политехнический техникум</c:v>
                </c:pt>
                <c:pt idx="10">
                  <c:v>Вологодский технический колледж</c:v>
                </c:pt>
                <c:pt idx="11">
                  <c:v>ВТЖТ-филиал ПГУПC</c:v>
                </c:pt>
                <c:pt idx="12">
                  <c:v>Череповецкий химико-технологический колледж</c:v>
                </c:pt>
                <c:pt idx="13">
                  <c:v>Вологодский областной колледж искусств</c:v>
                </c:pt>
                <c:pt idx="14">
                  <c:v>Кадуйский энергетический колледж</c:v>
                </c:pt>
                <c:pt idx="15">
                  <c:v>Череповецкий технологический колледж</c:v>
                </c:pt>
                <c:pt idx="16">
                  <c:v>Великоустюгский гуманитарно-педагогический колледж</c:v>
                </c:pt>
                <c:pt idx="17">
                  <c:v>ЧМК</c:v>
                </c:pt>
              </c:strCache>
            </c:strRef>
          </c:cat>
          <c:val>
            <c:numRef>
              <c:f>Охват_ПОО_ВО!$B$43:$B$60</c:f>
              <c:numCache>
                <c:formatCode>0.0</c:formatCode>
                <c:ptCount val="18"/>
                <c:pt idx="0">
                  <c:v>54.32</c:v>
                </c:pt>
                <c:pt idx="1">
                  <c:v>44.56</c:v>
                </c:pt>
                <c:pt idx="2">
                  <c:v>42.77</c:v>
                </c:pt>
                <c:pt idx="3">
                  <c:v>41.53</c:v>
                </c:pt>
                <c:pt idx="4">
                  <c:v>40.07</c:v>
                </c:pt>
                <c:pt idx="5">
                  <c:v>39.770000000000003</c:v>
                </c:pt>
                <c:pt idx="6">
                  <c:v>39.18</c:v>
                </c:pt>
                <c:pt idx="7">
                  <c:v>39.01</c:v>
                </c:pt>
                <c:pt idx="8">
                  <c:v>38.159999999999997</c:v>
                </c:pt>
                <c:pt idx="9">
                  <c:v>38.1</c:v>
                </c:pt>
                <c:pt idx="10">
                  <c:v>37.68</c:v>
                </c:pt>
                <c:pt idx="11">
                  <c:v>36.1</c:v>
                </c:pt>
                <c:pt idx="12">
                  <c:v>35.67</c:v>
                </c:pt>
                <c:pt idx="13">
                  <c:v>35.57</c:v>
                </c:pt>
                <c:pt idx="14">
                  <c:v>35.46</c:v>
                </c:pt>
                <c:pt idx="15">
                  <c:v>35.31</c:v>
                </c:pt>
                <c:pt idx="16">
                  <c:v>35.04</c:v>
                </c:pt>
                <c:pt idx="17">
                  <c:v>34.840000000000003</c:v>
                </c:pt>
              </c:numCache>
            </c:numRef>
          </c:val>
        </c:ser>
        <c:ser>
          <c:idx val="1"/>
          <c:order val="1"/>
          <c:tx>
            <c:v>2019 год</c:v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Охват_ПОО_ВО!$A$43:$A$60</c:f>
              <c:strCache>
                <c:ptCount val="18"/>
                <c:pt idx="0">
                  <c:v>Вологодский педагогический колледж</c:v>
                </c:pt>
                <c:pt idx="1">
                  <c:v>Великоустюгский многопрофильный колледж</c:v>
                </c:pt>
                <c:pt idx="2">
                  <c:v>Вологодский областной медицинский колледж</c:v>
                </c:pt>
                <c:pt idx="3">
                  <c:v>Грязовецкий политехнический техникум</c:v>
                </c:pt>
                <c:pt idx="4">
                  <c:v>Белозерский индустриально-педагогический колледж</c:v>
                </c:pt>
                <c:pt idx="5">
                  <c:v>Устюженский политехнический техникум</c:v>
                </c:pt>
                <c:pt idx="6">
                  <c:v>Вологодский строительный колледж</c:v>
                </c:pt>
                <c:pt idx="7">
                  <c:v>Череповецкий медицинский колледж</c:v>
                </c:pt>
                <c:pt idx="8">
                  <c:v>Череповецкий строительный колледж</c:v>
                </c:pt>
                <c:pt idx="9">
                  <c:v>Вытегорский политехнический техникум</c:v>
                </c:pt>
                <c:pt idx="10">
                  <c:v>Вологодский технический колледж</c:v>
                </c:pt>
                <c:pt idx="11">
                  <c:v>ВТЖТ-филиал ПГУПC</c:v>
                </c:pt>
                <c:pt idx="12">
                  <c:v>Череповецкий химико-технологический колледж</c:v>
                </c:pt>
                <c:pt idx="13">
                  <c:v>Вологодский областной колледж искусств</c:v>
                </c:pt>
                <c:pt idx="14">
                  <c:v>Кадуйский энергетический колледж</c:v>
                </c:pt>
                <c:pt idx="15">
                  <c:v>Череповецкий технологический колледж</c:v>
                </c:pt>
                <c:pt idx="16">
                  <c:v>Великоустюгский гуманитарно-педагогический колледж</c:v>
                </c:pt>
                <c:pt idx="17">
                  <c:v>ЧМК</c:v>
                </c:pt>
              </c:strCache>
            </c:strRef>
          </c:cat>
          <c:val>
            <c:numRef>
              <c:f>Охват_ПОО_ВО!$C$43:$C$60</c:f>
              <c:numCache>
                <c:formatCode>0.0</c:formatCode>
                <c:ptCount val="18"/>
                <c:pt idx="0">
                  <c:v>50.52</c:v>
                </c:pt>
                <c:pt idx="1">
                  <c:v>32.79</c:v>
                </c:pt>
                <c:pt idx="2">
                  <c:v>41.95</c:v>
                </c:pt>
                <c:pt idx="3">
                  <c:v>44.17</c:v>
                </c:pt>
                <c:pt idx="4">
                  <c:v>60.25</c:v>
                </c:pt>
                <c:pt idx="5">
                  <c:v>32.299999999999997</c:v>
                </c:pt>
                <c:pt idx="6">
                  <c:v>40.83</c:v>
                </c:pt>
                <c:pt idx="7">
                  <c:v>63.95</c:v>
                </c:pt>
                <c:pt idx="8">
                  <c:v>52.46</c:v>
                </c:pt>
                <c:pt idx="9">
                  <c:v>44.63</c:v>
                </c:pt>
                <c:pt idx="10">
                  <c:v>35.6</c:v>
                </c:pt>
                <c:pt idx="11">
                  <c:v>35.06</c:v>
                </c:pt>
                <c:pt idx="12">
                  <c:v>36.200000000000003</c:v>
                </c:pt>
                <c:pt idx="13">
                  <c:v>30.72</c:v>
                </c:pt>
                <c:pt idx="14">
                  <c:v>31.27</c:v>
                </c:pt>
                <c:pt idx="15">
                  <c:v>50.16</c:v>
                </c:pt>
                <c:pt idx="16">
                  <c:v>39.130000000000003</c:v>
                </c:pt>
                <c:pt idx="17">
                  <c:v>37.74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697856"/>
        <c:axId val="110703744"/>
        <c:axId val="0"/>
      </c:bar3DChart>
      <c:catAx>
        <c:axId val="110697856"/>
        <c:scaling>
          <c:orientation val="minMax"/>
        </c:scaling>
        <c:delete val="0"/>
        <c:axPos val="l"/>
        <c:majorTickMark val="out"/>
        <c:minorTickMark val="none"/>
        <c:tickLblPos val="nextTo"/>
        <c:crossAx val="110703744"/>
        <c:crosses val="autoZero"/>
        <c:auto val="1"/>
        <c:lblAlgn val="ctr"/>
        <c:lblOffset val="100"/>
        <c:noMultiLvlLbl val="0"/>
      </c:catAx>
      <c:valAx>
        <c:axId val="110703744"/>
        <c:scaling>
          <c:orientation val="minMax"/>
        </c:scaling>
        <c:delete val="0"/>
        <c:axPos val="b"/>
        <c:numFmt formatCode="0.0" sourceLinked="1"/>
        <c:majorTickMark val="out"/>
        <c:minorTickMark val="none"/>
        <c:tickLblPos val="nextTo"/>
        <c:crossAx val="1106978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Охват_ПОО_ВО!$A$61:$A$79</c:f>
              <c:strCache>
                <c:ptCount val="19"/>
                <c:pt idx="0">
                  <c:v>Вологодский индустриально-транспортный техникум</c:v>
                </c:pt>
                <c:pt idx="1">
                  <c:v>Череповецкий многопрофильный колледж</c:v>
                </c:pt>
                <c:pt idx="2">
                  <c:v>Тотемский политехнический колледж</c:v>
                </c:pt>
                <c:pt idx="3">
                  <c:v>Сокольский педагогический колледж</c:v>
                </c:pt>
                <c:pt idx="4">
                  <c:v>ВПТТ</c:v>
                </c:pt>
                <c:pt idx="5">
                  <c:v>Вологодский колледж связи и информационных технологий</c:v>
                </c:pt>
                <c:pt idx="6">
                  <c:v>Сокольский ЛПТ</c:v>
                </c:pt>
                <c:pt idx="7">
                  <c:v>Вологодский аграрно-экономический колледж</c:v>
                </c:pt>
                <c:pt idx="8">
                  <c:v>Университетский колледж ВоГУ</c:v>
                </c:pt>
                <c:pt idx="9">
                  <c:v>Великоустюгский медицинский колледж </c:v>
                </c:pt>
                <c:pt idx="10">
                  <c:v>Вологодский областной колледж культуры и туризма</c:v>
                </c:pt>
                <c:pt idx="11">
                  <c:v>Вологодский колледж технологии и дизайна</c:v>
                </c:pt>
                <c:pt idx="12">
                  <c:v>Губернаторский колледж народных промыслов</c:v>
                </c:pt>
                <c:pt idx="13">
                  <c:v>ЧЛМТ</c:v>
                </c:pt>
                <c:pt idx="14">
                  <c:v>Вологодский колледж сервиса</c:v>
                </c:pt>
                <c:pt idx="15">
                  <c:v>Череповецкое областное училище искусств и художественных ремесел </c:v>
                </c:pt>
                <c:pt idx="16">
                  <c:v>Велико-Устюгский филиал ФГБОУ ВО «ГУМРФ имени адмирала С.О. Макарова»</c:v>
                </c:pt>
                <c:pt idx="17">
                  <c:v>ЧПОУ Вологодский Кооперативный Колледж</c:v>
                </c:pt>
                <c:pt idx="18">
                  <c:v>ЧПОУ «ЧТЭК»</c:v>
                </c:pt>
              </c:strCache>
            </c:strRef>
          </c:cat>
          <c:val>
            <c:numRef>
              <c:f>Охват_ПОО_ВО!$B$61:$B$79</c:f>
              <c:numCache>
                <c:formatCode>0.0</c:formatCode>
                <c:ptCount val="19"/>
                <c:pt idx="0">
                  <c:v>34.18</c:v>
                </c:pt>
                <c:pt idx="1">
                  <c:v>34.159999999999997</c:v>
                </c:pt>
                <c:pt idx="2">
                  <c:v>33.58</c:v>
                </c:pt>
                <c:pt idx="3">
                  <c:v>33.43</c:v>
                </c:pt>
                <c:pt idx="4">
                  <c:v>33.200000000000003</c:v>
                </c:pt>
                <c:pt idx="5">
                  <c:v>32.979999999999997</c:v>
                </c:pt>
                <c:pt idx="6">
                  <c:v>32.049999999999997</c:v>
                </c:pt>
                <c:pt idx="7">
                  <c:v>31.83</c:v>
                </c:pt>
                <c:pt idx="8">
                  <c:v>31.81</c:v>
                </c:pt>
                <c:pt idx="9">
                  <c:v>31.58</c:v>
                </c:pt>
                <c:pt idx="10">
                  <c:v>31.11</c:v>
                </c:pt>
                <c:pt idx="11">
                  <c:v>28.59</c:v>
                </c:pt>
                <c:pt idx="12">
                  <c:v>28.57</c:v>
                </c:pt>
                <c:pt idx="13">
                  <c:v>27.95</c:v>
                </c:pt>
                <c:pt idx="14">
                  <c:v>27.74</c:v>
                </c:pt>
                <c:pt idx="15">
                  <c:v>25.59</c:v>
                </c:pt>
                <c:pt idx="16">
                  <c:v>24.81</c:v>
                </c:pt>
                <c:pt idx="17">
                  <c:v>24.55</c:v>
                </c:pt>
                <c:pt idx="18">
                  <c:v>22.66</c:v>
                </c:pt>
              </c:numCache>
            </c:numRef>
          </c:val>
        </c:ser>
        <c:ser>
          <c:idx val="1"/>
          <c:order val="1"/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Охват_ПОО_ВО!$A$61:$A$79</c:f>
              <c:strCache>
                <c:ptCount val="19"/>
                <c:pt idx="0">
                  <c:v>Вологодский индустриально-транспортный техникум</c:v>
                </c:pt>
                <c:pt idx="1">
                  <c:v>Череповецкий многопрофильный колледж</c:v>
                </c:pt>
                <c:pt idx="2">
                  <c:v>Тотемский политехнический колледж</c:v>
                </c:pt>
                <c:pt idx="3">
                  <c:v>Сокольский педагогический колледж</c:v>
                </c:pt>
                <c:pt idx="4">
                  <c:v>ВПТТ</c:v>
                </c:pt>
                <c:pt idx="5">
                  <c:v>Вологодский колледж связи и информационных технологий</c:v>
                </c:pt>
                <c:pt idx="6">
                  <c:v>Сокольский ЛПТ</c:v>
                </c:pt>
                <c:pt idx="7">
                  <c:v>Вологодский аграрно-экономический колледж</c:v>
                </c:pt>
                <c:pt idx="8">
                  <c:v>Университетский колледж ВоГУ</c:v>
                </c:pt>
                <c:pt idx="9">
                  <c:v>Великоустюгский медицинский колледж </c:v>
                </c:pt>
                <c:pt idx="10">
                  <c:v>Вологодский областной колледж культуры и туризма</c:v>
                </c:pt>
                <c:pt idx="11">
                  <c:v>Вологодский колледж технологии и дизайна</c:v>
                </c:pt>
                <c:pt idx="12">
                  <c:v>Губернаторский колледж народных промыслов</c:v>
                </c:pt>
                <c:pt idx="13">
                  <c:v>ЧЛМТ</c:v>
                </c:pt>
                <c:pt idx="14">
                  <c:v>Вологодский колледж сервиса</c:v>
                </c:pt>
                <c:pt idx="15">
                  <c:v>Череповецкое областное училище искусств и художественных ремесел </c:v>
                </c:pt>
                <c:pt idx="16">
                  <c:v>Велико-Устюгский филиал ФГБОУ ВО «ГУМРФ имени адмирала С.О. Макарова»</c:v>
                </c:pt>
                <c:pt idx="17">
                  <c:v>ЧПОУ Вологодский Кооперативный Колледж</c:v>
                </c:pt>
                <c:pt idx="18">
                  <c:v>ЧПОУ «ЧТЭК»</c:v>
                </c:pt>
              </c:strCache>
            </c:strRef>
          </c:cat>
          <c:val>
            <c:numRef>
              <c:f>Охват_ПОО_ВО!$C$61:$C$79</c:f>
              <c:numCache>
                <c:formatCode>0.0</c:formatCode>
                <c:ptCount val="19"/>
                <c:pt idx="0">
                  <c:v>34.29</c:v>
                </c:pt>
                <c:pt idx="1">
                  <c:v>37.03</c:v>
                </c:pt>
                <c:pt idx="2">
                  <c:v>48.85</c:v>
                </c:pt>
                <c:pt idx="3">
                  <c:v>45.6</c:v>
                </c:pt>
                <c:pt idx="4">
                  <c:v>37.78</c:v>
                </c:pt>
                <c:pt idx="5">
                  <c:v>30.54</c:v>
                </c:pt>
                <c:pt idx="6">
                  <c:v>43.09</c:v>
                </c:pt>
                <c:pt idx="7">
                  <c:v>35.25</c:v>
                </c:pt>
                <c:pt idx="8">
                  <c:v>37.25</c:v>
                </c:pt>
                <c:pt idx="9">
                  <c:v>37.96</c:v>
                </c:pt>
                <c:pt idx="10">
                  <c:v>36.229999999999997</c:v>
                </c:pt>
                <c:pt idx="11">
                  <c:v>28.33</c:v>
                </c:pt>
                <c:pt idx="12">
                  <c:v>25.24</c:v>
                </c:pt>
                <c:pt idx="13">
                  <c:v>32.270000000000003</c:v>
                </c:pt>
                <c:pt idx="14">
                  <c:v>37.71</c:v>
                </c:pt>
                <c:pt idx="15">
                  <c:v>28.99</c:v>
                </c:pt>
                <c:pt idx="16">
                  <c:v>29.66</c:v>
                </c:pt>
                <c:pt idx="17">
                  <c:v>0</c:v>
                </c:pt>
                <c:pt idx="18">
                  <c:v>21.31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548288"/>
        <c:axId val="111549824"/>
        <c:axId val="0"/>
      </c:bar3DChart>
      <c:catAx>
        <c:axId val="111548288"/>
        <c:scaling>
          <c:orientation val="minMax"/>
        </c:scaling>
        <c:delete val="0"/>
        <c:axPos val="l"/>
        <c:majorTickMark val="out"/>
        <c:minorTickMark val="none"/>
        <c:tickLblPos val="nextTo"/>
        <c:crossAx val="111549824"/>
        <c:crosses val="autoZero"/>
        <c:auto val="1"/>
        <c:lblAlgn val="ctr"/>
        <c:lblOffset val="100"/>
        <c:noMultiLvlLbl val="0"/>
      </c:catAx>
      <c:valAx>
        <c:axId val="111549824"/>
        <c:scaling>
          <c:orientation val="minMax"/>
          <c:max val="70"/>
          <c:min val="0"/>
        </c:scaling>
        <c:delete val="0"/>
        <c:axPos val="b"/>
        <c:numFmt formatCode="0.0" sourceLinked="1"/>
        <c:majorTickMark val="out"/>
        <c:minorTickMark val="none"/>
        <c:tickLblPos val="nextTo"/>
        <c:crossAx val="111548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2020 год</c:v>
          </c:tx>
          <c:spPr>
            <a:ln>
              <a:solidFill>
                <a:srgbClr val="004A82"/>
              </a:solidFill>
            </a:ln>
          </c:spPr>
          <c:marker>
            <c:spPr>
              <a:ln>
                <a:solidFill>
                  <a:srgbClr val="004A82"/>
                </a:solidFill>
              </a:ln>
            </c:spPr>
          </c:marker>
          <c:dPt>
            <c:idx val="1"/>
            <c:marker>
              <c:spPr>
                <a:ln w="12700">
                  <a:solidFill>
                    <a:srgbClr val="004A82"/>
                  </a:solidFill>
                </a:ln>
              </c:spPr>
            </c:marker>
            <c:bubble3D val="0"/>
            <c:spPr>
              <a:ln w="12700">
                <a:solidFill>
                  <a:srgbClr val="004A82"/>
                </a:solidFill>
              </a:ln>
            </c:spPr>
          </c:dPt>
          <c:dLbls>
            <c:dLbl>
              <c:idx val="0"/>
              <c:layout>
                <c:manualLayout>
                  <c:x val="-5.2777777777777778E-2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666666666666644E-2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111111111111108E-2"/>
                  <c:y val="-5.5555555555555552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222440944881891E-2"/>
                  <c:y val="-6.4814814814814811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111111111111108E-2"/>
                  <c:y val="-5.5555555555555552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3333333333333333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777777777777779E-3"/>
                  <c:y val="-1.3888888888888911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обл.'!$A$42:$A$48</c:f>
              <c:strCache>
                <c:ptCount val="7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Высокий ФР, %</c:v>
                </c:pt>
              </c:strCache>
            </c:strRef>
          </c:cat>
          <c:val>
            <c:numRef>
              <c:f>'По обл.'!$B$42:$B$48</c:f>
              <c:numCache>
                <c:formatCode>General</c:formatCode>
                <c:ptCount val="7"/>
                <c:pt idx="0">
                  <c:v>18.329999999999998</c:v>
                </c:pt>
                <c:pt idx="1">
                  <c:v>20.010000000000002</c:v>
                </c:pt>
                <c:pt idx="2">
                  <c:v>23.32</c:v>
                </c:pt>
                <c:pt idx="3">
                  <c:v>25.46</c:v>
                </c:pt>
                <c:pt idx="4">
                  <c:v>23.21</c:v>
                </c:pt>
                <c:pt idx="5">
                  <c:v>22.23</c:v>
                </c:pt>
                <c:pt idx="6">
                  <c:v>21.91</c:v>
                </c:pt>
              </c:numCache>
            </c:numRef>
          </c:val>
          <c:smooth val="0"/>
        </c:ser>
        <c:ser>
          <c:idx val="1"/>
          <c:order val="1"/>
          <c:tx>
            <c:v>2019 год</c:v>
          </c:tx>
          <c:dLbls>
            <c:dLbl>
              <c:idx val="0"/>
              <c:layout>
                <c:manualLayout>
                  <c:x val="-6.3888888888888884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277777777777775E-2"/>
                  <c:y val="-7.87037037037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333333333333333E-2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444663167104111E-2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88888888888889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777777777777776E-2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8.3333333333333332E-3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'По обл.'!$A$42:$A$48</c:f>
              <c:strCache>
                <c:ptCount val="7"/>
                <c:pt idx="0">
                  <c:v>По,%</c:v>
                </c:pt>
                <c:pt idx="1">
                  <c:v>ПВГ,%</c:v>
                </c:pt>
                <c:pt idx="2">
                  <c:v>ПАУ, %</c:v>
                </c:pt>
                <c:pt idx="3">
                  <c:v>СР, %</c:v>
                </c:pt>
                <c:pt idx="4">
                  <c:v>И, %</c:v>
                </c:pt>
                <c:pt idx="5">
                  <c:v>Т, %</c:v>
                </c:pt>
                <c:pt idx="6">
                  <c:v>Высокий ФР, %</c:v>
                </c:pt>
              </c:strCache>
            </c:strRef>
          </c:cat>
          <c:val>
            <c:numRef>
              <c:f>'По обл.'!$C$42:$C$48</c:f>
              <c:numCache>
                <c:formatCode>General</c:formatCode>
                <c:ptCount val="7"/>
                <c:pt idx="0">
                  <c:v>20.56</c:v>
                </c:pt>
                <c:pt idx="1">
                  <c:v>20.260000000000002</c:v>
                </c:pt>
                <c:pt idx="2">
                  <c:v>21.32</c:v>
                </c:pt>
                <c:pt idx="3">
                  <c:v>22.98</c:v>
                </c:pt>
                <c:pt idx="4">
                  <c:v>20.83</c:v>
                </c:pt>
                <c:pt idx="5">
                  <c:v>21.96</c:v>
                </c:pt>
                <c:pt idx="6">
                  <c:v>20.55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828224"/>
        <c:axId val="113829760"/>
      </c:lineChart>
      <c:catAx>
        <c:axId val="113828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3829760"/>
        <c:crosses val="autoZero"/>
        <c:auto val="1"/>
        <c:lblAlgn val="ctr"/>
        <c:lblOffset val="100"/>
        <c:noMultiLvlLbl val="0"/>
      </c:catAx>
      <c:valAx>
        <c:axId val="113829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3828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AA4F45-0884-4C6E-A5AA-071F409F459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5C6C51-1F13-4F30-B577-7A184119A05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Потребность в одобрении (По) </a:t>
          </a:r>
          <a:r>
            <a:rPr lang="ru-RU" sz="1800" b="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– стремление соответствовать ожиданиям, проявление чувствительности к критике</a:t>
          </a:r>
        </a:p>
        <a:p>
          <a:r>
            <a:rPr lang="ru-RU" sz="1300" spc="-15" dirty="0" smtClean="0">
              <a:solidFill>
                <a:srgbClr val="002060"/>
              </a:solidFill>
              <a:effectLst/>
              <a:latin typeface="Times New Roman" panose="02020603050405020304" pitchFamily="18" charset="0"/>
            </a:rPr>
            <a:t>. </a:t>
          </a:r>
          <a:endParaRPr lang="ru-RU" sz="1300" dirty="0"/>
        </a:p>
      </dgm:t>
    </dgm:pt>
    <dgm:pt modelId="{69506BEC-1CBF-48BB-92B7-45E6ABDD34C1}" type="parTrans" cxnId="{B84DA293-57F0-4829-B04B-597B6B447221}">
      <dgm:prSet/>
      <dgm:spPr/>
      <dgm:t>
        <a:bodyPr/>
        <a:lstStyle/>
        <a:p>
          <a:endParaRPr lang="ru-RU"/>
        </a:p>
      </dgm:t>
    </dgm:pt>
    <dgm:pt modelId="{5D1570CA-6343-45B0-9DC2-E6269EE4D344}" type="sibTrans" cxnId="{B84DA293-57F0-4829-B04B-597B6B447221}">
      <dgm:prSet/>
      <dgm:spPr/>
      <dgm:t>
        <a:bodyPr/>
        <a:lstStyle/>
        <a:p>
          <a:endParaRPr lang="ru-RU"/>
        </a:p>
      </dgm:t>
    </dgm:pt>
    <dgm:pt modelId="{32678553-82F3-40DA-8CD1-DCADBC379EF6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 – обратить внимание на корректное соблюдение технологии проектной деятельности, особенно в части требований к психолого-педагогической поддержке на разных этапах реализации проекта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298A99-0FF5-4364-B001-F0551AA7C862}" type="parTrans" cxnId="{70DB3D15-2406-4A50-9237-2B984F37D292}">
      <dgm:prSet/>
      <dgm:spPr/>
      <dgm:t>
        <a:bodyPr/>
        <a:lstStyle/>
        <a:p>
          <a:endParaRPr lang="ru-RU"/>
        </a:p>
      </dgm:t>
    </dgm:pt>
    <dgm:pt modelId="{64A40BE6-2809-445F-9227-C745916DDD15}" type="sibTrans" cxnId="{70DB3D15-2406-4A50-9237-2B984F37D292}">
      <dgm:prSet/>
      <dgm:spPr/>
      <dgm:t>
        <a:bodyPr/>
        <a:lstStyle/>
        <a:p>
          <a:endParaRPr lang="ru-RU"/>
        </a:p>
      </dgm:t>
    </dgm:pt>
    <dgm:pt modelId="{12CADB07-AA01-41B3-BE4B-48620BB24610}">
      <dgm:prSet custT="1"/>
      <dgm:spPr/>
      <dgm:t>
        <a:bodyPr/>
        <a:lstStyle/>
        <a:p>
          <a:r>
            <a:rPr lang="ru-RU" sz="1400" b="1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Подверженность влиянию асоциальных установок социума (ПАУ) </a:t>
          </a:r>
          <a:r>
            <a:rPr lang="ru-RU" sz="14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– согласие, убежденность в приемлемости для себя отрицательных примеров поведения, распространенных в маргинальной части общества. </a:t>
          </a:r>
          <a:r>
            <a: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частности, оправдание своих социально неодобряемых поступков идеализированными и героизированными примерами поведения, достойного порицания</a:t>
          </a:r>
          <a:endParaRPr lang="ru-RU" sz="1400" dirty="0" smtClean="0"/>
        </a:p>
      </dgm:t>
    </dgm:pt>
    <dgm:pt modelId="{CF4CCF5B-9317-4911-9471-EBE308A6B947}" type="parTrans" cxnId="{E8D7337E-25DB-4EC3-B0B9-B693C827EB17}">
      <dgm:prSet/>
      <dgm:spPr/>
      <dgm:t>
        <a:bodyPr/>
        <a:lstStyle/>
        <a:p>
          <a:endParaRPr lang="ru-RU"/>
        </a:p>
      </dgm:t>
    </dgm:pt>
    <dgm:pt modelId="{E0A622AB-60D3-412D-89B4-8F183C19B15E}" type="sibTrans" cxnId="{E8D7337E-25DB-4EC3-B0B9-B693C827EB17}">
      <dgm:prSet/>
      <dgm:spPr/>
      <dgm:t>
        <a:bodyPr/>
        <a:lstStyle/>
        <a:p>
          <a:endParaRPr lang="ru-RU"/>
        </a:p>
      </dgm:t>
    </dgm:pt>
    <dgm:pt modelId="{2CBC8080-054E-4A25-99AB-F12281FCDA46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Работа по принятию отвергаемых в группе (классе) подростков с проблемами в обучении, поведении</a:t>
          </a:r>
        </a:p>
      </dgm:t>
    </dgm:pt>
    <dgm:pt modelId="{75C8D2D7-C00F-441D-B74B-5F40478798A4}" type="parTrans" cxnId="{77CD5581-EFEE-4B43-8D61-52B6B75A00BE}">
      <dgm:prSet/>
      <dgm:spPr/>
      <dgm:t>
        <a:bodyPr/>
        <a:lstStyle/>
        <a:p>
          <a:endParaRPr lang="ru-RU"/>
        </a:p>
      </dgm:t>
    </dgm:pt>
    <dgm:pt modelId="{600B0919-37D0-4A57-85EE-4EDA25AA733C}" type="sibTrans" cxnId="{77CD5581-EFEE-4B43-8D61-52B6B75A00BE}">
      <dgm:prSet/>
      <dgm:spPr/>
      <dgm:t>
        <a:bodyPr/>
        <a:lstStyle/>
        <a:p>
          <a:endParaRPr lang="ru-RU"/>
        </a:p>
      </dgm:t>
    </dgm:pt>
    <dgm:pt modelId="{A4DBD819-988D-4A89-B89D-9A7665693F3D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программ прямой профилактики, направленных на отработку навыков и умений отказа в ситуациях риска («умей сказать нет») распознавания манипуляций и формирование способности противодействия им</a:t>
          </a:r>
        </a:p>
      </dgm:t>
    </dgm:pt>
    <dgm:pt modelId="{58355CC6-FD16-4204-8600-463A767D574D}" type="parTrans" cxnId="{483DDB1D-C64C-4AFD-A4E0-AF3D8E1D7A6F}">
      <dgm:prSet/>
      <dgm:spPr/>
      <dgm:t>
        <a:bodyPr/>
        <a:lstStyle/>
        <a:p>
          <a:endParaRPr lang="ru-RU"/>
        </a:p>
      </dgm:t>
    </dgm:pt>
    <dgm:pt modelId="{51D8DB37-55BF-4206-9C8B-E323B1A9BFDF}" type="sibTrans" cxnId="{483DDB1D-C64C-4AFD-A4E0-AF3D8E1D7A6F}">
      <dgm:prSet/>
      <dgm:spPr/>
      <dgm:t>
        <a:bodyPr/>
        <a:lstStyle/>
        <a:p>
          <a:endParaRPr lang="ru-RU"/>
        </a:p>
      </dgm:t>
    </dgm:pt>
    <dgm:pt modelId="{DB4274C7-BF68-4B64-B197-A355CF068BE0}">
      <dgm:prSet/>
      <dgm:spPr/>
      <dgm:t>
        <a:bodyPr/>
        <a:lstStyle/>
        <a:p>
          <a:endParaRPr lang="ru-RU" sz="12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6DFF08F-5D05-4413-B784-CB2D55725679}" type="parTrans" cxnId="{DA7FAF9B-D2EC-4F71-8AF5-A356A2AA482A}">
      <dgm:prSet/>
      <dgm:spPr/>
      <dgm:t>
        <a:bodyPr/>
        <a:lstStyle/>
        <a:p>
          <a:endParaRPr lang="ru-RU"/>
        </a:p>
      </dgm:t>
    </dgm:pt>
    <dgm:pt modelId="{3C9631E2-AF5E-4954-ACCE-3EDE5A5D508E}" type="sibTrans" cxnId="{DA7FAF9B-D2EC-4F71-8AF5-A356A2AA482A}">
      <dgm:prSet/>
      <dgm:spPr/>
      <dgm:t>
        <a:bodyPr/>
        <a:lstStyle/>
        <a:p>
          <a:endParaRPr lang="ru-RU"/>
        </a:p>
      </dgm:t>
    </dgm:pt>
    <dgm:pt modelId="{1E3E3D4D-2F93-4F4E-8CDF-95B3891A6D3C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 формирования толерантности в общении</a:t>
          </a:r>
        </a:p>
      </dgm:t>
    </dgm:pt>
    <dgm:pt modelId="{5635299F-01B3-4CDF-9039-4DF876218E96}" type="parTrans" cxnId="{3D6B11F0-746D-49C3-863C-AF4091F0E74A}">
      <dgm:prSet/>
      <dgm:spPr/>
      <dgm:t>
        <a:bodyPr/>
        <a:lstStyle/>
        <a:p>
          <a:endParaRPr lang="ru-RU"/>
        </a:p>
      </dgm:t>
    </dgm:pt>
    <dgm:pt modelId="{D1C2CE8E-9EB5-42D6-A950-6F158005E30D}" type="sibTrans" cxnId="{3D6B11F0-746D-49C3-863C-AF4091F0E74A}">
      <dgm:prSet/>
      <dgm:spPr/>
      <dgm:t>
        <a:bodyPr/>
        <a:lstStyle/>
        <a:p>
          <a:endParaRPr lang="ru-RU"/>
        </a:p>
      </dgm:t>
    </dgm:pt>
    <dgm:pt modelId="{4B06C343-251F-4C9C-A183-2D96052D07FC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формирование навыков принятия конструктивной критики</a:t>
          </a:r>
        </a:p>
      </dgm:t>
    </dgm:pt>
    <dgm:pt modelId="{2E540BA4-2E3A-40E0-8B2B-3610100FE1C9}" type="parTrans" cxnId="{9D404FD5-55B2-4F3C-B774-419EACCD7AEF}">
      <dgm:prSet/>
      <dgm:spPr/>
      <dgm:t>
        <a:bodyPr/>
        <a:lstStyle/>
        <a:p>
          <a:endParaRPr lang="ru-RU"/>
        </a:p>
      </dgm:t>
    </dgm:pt>
    <dgm:pt modelId="{47FD000D-7A69-4F0E-8A5E-9888EA2551DD}" type="sibTrans" cxnId="{9D404FD5-55B2-4F3C-B774-419EACCD7AEF}">
      <dgm:prSet/>
      <dgm:spPr/>
      <dgm:t>
        <a:bodyPr/>
        <a:lstStyle/>
        <a:p>
          <a:endParaRPr lang="ru-RU"/>
        </a:p>
      </dgm:t>
    </dgm:pt>
    <dgm:pt modelId="{63C3DE94-8968-4DF4-92C4-2A15633BF37A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Использование технологий введения норм поведения и общения в группе, классе, ОО. Ориентация на понятные и реализуемые нормы поведения в группе. Понятные последствия нарушения норм, реализация этих последствий для всех членов группы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5BCA6E-5AF0-44D3-B118-9988D2852616}" type="parTrans" cxnId="{318CF6CB-2C9B-4F91-A2AB-4BAABDEFD147}">
      <dgm:prSet/>
      <dgm:spPr/>
      <dgm:t>
        <a:bodyPr/>
        <a:lstStyle/>
        <a:p>
          <a:endParaRPr lang="ru-RU"/>
        </a:p>
      </dgm:t>
    </dgm:pt>
    <dgm:pt modelId="{67A3FEBD-CD6C-4F51-8379-4D75C66CD83D}" type="sibTrans" cxnId="{318CF6CB-2C9B-4F91-A2AB-4BAABDEFD147}">
      <dgm:prSet/>
      <dgm:spPr/>
      <dgm:t>
        <a:bodyPr/>
        <a:lstStyle/>
        <a:p>
          <a:endParaRPr lang="ru-RU"/>
        </a:p>
      </dgm:t>
    </dgm:pt>
    <dgm:pt modelId="{3FA8BCDF-E229-47AE-842B-C804BE0F137B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Совершенствование технологий групповой работы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DB6490-4509-467E-875A-5D879394861A}" type="parTrans" cxnId="{CB73CAB6-1B98-4722-9FA9-F3BEE2F5929F}">
      <dgm:prSet/>
      <dgm:spPr/>
      <dgm:t>
        <a:bodyPr/>
        <a:lstStyle/>
        <a:p>
          <a:endParaRPr lang="ru-RU"/>
        </a:p>
      </dgm:t>
    </dgm:pt>
    <dgm:pt modelId="{DD9D1417-EA20-42D4-8378-513E8EC55494}" type="sibTrans" cxnId="{CB73CAB6-1B98-4722-9FA9-F3BEE2F5929F}">
      <dgm:prSet/>
      <dgm:spPr/>
      <dgm:t>
        <a:bodyPr/>
        <a:lstStyle/>
        <a:p>
          <a:endParaRPr lang="ru-RU"/>
        </a:p>
      </dgm:t>
    </dgm:pt>
    <dgm:pt modelId="{D9AA872C-4AF1-43A6-9E60-1C136F78C6E0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 формирования уверенного поведения, развитие принятия себя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A02A1ED-7596-45BA-BEC4-83D914AB5B3A}" type="parTrans" cxnId="{EF334DF7-9E44-44EF-9392-CE6B94F01FB6}">
      <dgm:prSet/>
      <dgm:spPr/>
      <dgm:t>
        <a:bodyPr/>
        <a:lstStyle/>
        <a:p>
          <a:endParaRPr lang="ru-RU"/>
        </a:p>
      </dgm:t>
    </dgm:pt>
    <dgm:pt modelId="{4DC98939-A7B6-463B-9B48-F4937556C6BE}" type="sibTrans" cxnId="{EF334DF7-9E44-44EF-9392-CE6B94F01FB6}">
      <dgm:prSet/>
      <dgm:spPr/>
      <dgm:t>
        <a:bodyPr/>
        <a:lstStyle/>
        <a:p>
          <a:endParaRPr lang="ru-RU"/>
        </a:p>
      </dgm:t>
    </dgm:pt>
    <dgm:pt modelId="{4056261C-E167-4580-9DD0-6AF2D58DD09F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Во внеурочных, воспитательных программах, программах психолого-педагогического сопровождения обратить внимание на: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C002400-222C-4394-AAD5-351463CA0D7C}" type="parTrans" cxnId="{D9FC8427-EC7F-4339-9829-74DAEFDEFAF3}">
      <dgm:prSet/>
      <dgm:spPr/>
      <dgm:t>
        <a:bodyPr/>
        <a:lstStyle/>
        <a:p>
          <a:endParaRPr lang="ru-RU"/>
        </a:p>
      </dgm:t>
    </dgm:pt>
    <dgm:pt modelId="{06360358-BD6E-4ADD-BB33-7CB86D8BE870}" type="sibTrans" cxnId="{D9FC8427-EC7F-4339-9829-74DAEFDEFAF3}">
      <dgm:prSet/>
      <dgm:spPr/>
      <dgm:t>
        <a:bodyPr/>
        <a:lstStyle/>
        <a:p>
          <a:endParaRPr lang="ru-RU"/>
        </a:p>
      </dgm:t>
    </dgm:pt>
    <dgm:pt modelId="{8CD452F5-DAC1-4918-AC77-CA3B6210CA66}" type="pres">
      <dgm:prSet presAssocID="{14AA4F45-0884-4C6E-A5AA-071F409F459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E1EFEF-5672-4FE6-B5F9-A4A49495891B}" type="pres">
      <dgm:prSet presAssocID="{815C6C51-1F13-4F30-B577-7A184119A05D}" presName="linNode" presStyleCnt="0"/>
      <dgm:spPr/>
    </dgm:pt>
    <dgm:pt modelId="{BCBABA0D-13AD-453C-B1AE-76CE9A53D2E4}" type="pres">
      <dgm:prSet presAssocID="{815C6C51-1F13-4F30-B577-7A184119A05D}" presName="parentShp" presStyleLbl="node1" presStyleIdx="0" presStyleCnt="2" custScaleX="75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E2703-0650-45D9-9954-F6ED3011F5C7}" type="pres">
      <dgm:prSet presAssocID="{815C6C51-1F13-4F30-B577-7A184119A05D}" presName="childShp" presStyleLbl="bgAccFollowNode1" presStyleIdx="0" presStyleCnt="2" custScaleX="112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550F3-C412-40FB-9FCD-94FFDB09D5F3}" type="pres">
      <dgm:prSet presAssocID="{5D1570CA-6343-45B0-9DC2-E6269EE4D344}" presName="spacing" presStyleCnt="0"/>
      <dgm:spPr/>
    </dgm:pt>
    <dgm:pt modelId="{0CF6F428-8F6E-480E-A542-D592479EA260}" type="pres">
      <dgm:prSet presAssocID="{12CADB07-AA01-41B3-BE4B-48620BB24610}" presName="linNode" presStyleCnt="0"/>
      <dgm:spPr/>
    </dgm:pt>
    <dgm:pt modelId="{5CA14DAC-C517-4B3F-AF0D-F7BDE8064B2F}" type="pres">
      <dgm:prSet presAssocID="{12CADB07-AA01-41B3-BE4B-48620BB24610}" presName="parentShp" presStyleLbl="node1" presStyleIdx="1" presStyleCnt="2" custScaleX="76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84F08-F830-4511-A690-71E9F6F8C727}" type="pres">
      <dgm:prSet presAssocID="{12CADB07-AA01-41B3-BE4B-48620BB24610}" presName="childShp" presStyleLbl="bgAccFollowNode1" presStyleIdx="1" presStyleCnt="2" custScaleX="112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5EA92E-7468-45C0-AA9C-C1227AA5D704}" type="presOf" srcId="{4B06C343-251F-4C9C-A183-2D96052D07FC}" destId="{6E1E2703-0650-45D9-9954-F6ED3011F5C7}" srcOrd="0" destOrd="5" presId="urn:microsoft.com/office/officeart/2005/8/layout/vList6"/>
    <dgm:cxn modelId="{24A22E21-32CC-4844-899D-0D42A7027E76}" type="presOf" srcId="{DB4274C7-BF68-4B64-B197-A355CF068BE0}" destId="{D6584F08-F830-4511-A690-71E9F6F8C727}" srcOrd="0" destOrd="3" presId="urn:microsoft.com/office/officeart/2005/8/layout/vList6"/>
    <dgm:cxn modelId="{9D404FD5-55B2-4F3C-B774-419EACCD7AEF}" srcId="{815C6C51-1F13-4F30-B577-7A184119A05D}" destId="{4B06C343-251F-4C9C-A183-2D96052D07FC}" srcOrd="5" destOrd="0" parTransId="{2E540BA4-2E3A-40E0-8B2B-3610100FE1C9}" sibTransId="{47FD000D-7A69-4F0E-8A5E-9888EA2551DD}"/>
    <dgm:cxn modelId="{958C0707-83E2-4A52-BC2F-605049F73782}" type="presOf" srcId="{3FA8BCDF-E229-47AE-842B-C804BE0F137B}" destId="{6E1E2703-0650-45D9-9954-F6ED3011F5C7}" srcOrd="0" destOrd="1" presId="urn:microsoft.com/office/officeart/2005/8/layout/vList6"/>
    <dgm:cxn modelId="{318CF6CB-2C9B-4F91-A2AB-4BAABDEFD147}" srcId="{12CADB07-AA01-41B3-BE4B-48620BB24610}" destId="{63C3DE94-8968-4DF4-92C4-2A15633BF37A}" srcOrd="0" destOrd="0" parTransId="{F75BCA6E-5AF0-44D3-B118-9988D2852616}" sibTransId="{67A3FEBD-CD6C-4F51-8379-4D75C66CD83D}"/>
    <dgm:cxn modelId="{70DB3D15-2406-4A50-9237-2B984F37D292}" srcId="{815C6C51-1F13-4F30-B577-7A184119A05D}" destId="{32678553-82F3-40DA-8CD1-DCADBC379EF6}" srcOrd="0" destOrd="0" parTransId="{81298A99-0FF5-4364-B001-F0551AA7C862}" sibTransId="{64A40BE6-2809-445F-9227-C745916DDD15}"/>
    <dgm:cxn modelId="{D6CF167F-30A9-469E-98DF-B12A9EACFCC5}" type="presOf" srcId="{14AA4F45-0884-4C6E-A5AA-071F409F459E}" destId="{8CD452F5-DAC1-4918-AC77-CA3B6210CA66}" srcOrd="0" destOrd="0" presId="urn:microsoft.com/office/officeart/2005/8/layout/vList6"/>
    <dgm:cxn modelId="{3D6B11F0-746D-49C3-863C-AF4091F0E74A}" srcId="{815C6C51-1F13-4F30-B577-7A184119A05D}" destId="{1E3E3D4D-2F93-4F4E-8CDF-95B3891A6D3C}" srcOrd="4" destOrd="0" parTransId="{5635299F-01B3-4CDF-9039-4DF876218E96}" sibTransId="{D1C2CE8E-9EB5-42D6-A950-6F158005E30D}"/>
    <dgm:cxn modelId="{E8D7337E-25DB-4EC3-B0B9-B693C827EB17}" srcId="{14AA4F45-0884-4C6E-A5AA-071F409F459E}" destId="{12CADB07-AA01-41B3-BE4B-48620BB24610}" srcOrd="1" destOrd="0" parTransId="{CF4CCF5B-9317-4911-9471-EBE308A6B947}" sibTransId="{E0A622AB-60D3-412D-89B4-8F183C19B15E}"/>
    <dgm:cxn modelId="{EF334DF7-9E44-44EF-9392-CE6B94F01FB6}" srcId="{815C6C51-1F13-4F30-B577-7A184119A05D}" destId="{D9AA872C-4AF1-43A6-9E60-1C136F78C6E0}" srcOrd="3" destOrd="0" parTransId="{DA02A1ED-7596-45BA-BEC4-83D914AB5B3A}" sibTransId="{4DC98939-A7B6-463B-9B48-F4937556C6BE}"/>
    <dgm:cxn modelId="{D62DF7C7-FF31-431E-9961-D69F53C85B83}" type="presOf" srcId="{2CBC8080-054E-4A25-99AB-F12281FCDA46}" destId="{D6584F08-F830-4511-A690-71E9F6F8C727}" srcOrd="0" destOrd="1" presId="urn:microsoft.com/office/officeart/2005/8/layout/vList6"/>
    <dgm:cxn modelId="{E5B8D7D9-64F4-44F9-B6E3-BC58AFC702CC}" type="presOf" srcId="{D9AA872C-4AF1-43A6-9E60-1C136F78C6E0}" destId="{6E1E2703-0650-45D9-9954-F6ED3011F5C7}" srcOrd="0" destOrd="3" presId="urn:microsoft.com/office/officeart/2005/8/layout/vList6"/>
    <dgm:cxn modelId="{804BD740-6323-433E-B708-D6A8A0C2B6A6}" type="presOf" srcId="{4056261C-E167-4580-9DD0-6AF2D58DD09F}" destId="{6E1E2703-0650-45D9-9954-F6ED3011F5C7}" srcOrd="0" destOrd="2" presId="urn:microsoft.com/office/officeart/2005/8/layout/vList6"/>
    <dgm:cxn modelId="{8B00E68A-231F-4F39-AB4E-D6FA0A7ABE7A}" type="presOf" srcId="{12CADB07-AA01-41B3-BE4B-48620BB24610}" destId="{5CA14DAC-C517-4B3F-AF0D-F7BDE8064B2F}" srcOrd="0" destOrd="0" presId="urn:microsoft.com/office/officeart/2005/8/layout/vList6"/>
    <dgm:cxn modelId="{034ED11E-EFF0-47B2-9F1F-D246D9701D8B}" type="presOf" srcId="{63C3DE94-8968-4DF4-92C4-2A15633BF37A}" destId="{D6584F08-F830-4511-A690-71E9F6F8C727}" srcOrd="0" destOrd="0" presId="urn:microsoft.com/office/officeart/2005/8/layout/vList6"/>
    <dgm:cxn modelId="{8CE3C980-912A-46A6-84FE-DD4A4A9123B8}" type="presOf" srcId="{A4DBD819-988D-4A89-B89D-9A7665693F3D}" destId="{D6584F08-F830-4511-A690-71E9F6F8C727}" srcOrd="0" destOrd="2" presId="urn:microsoft.com/office/officeart/2005/8/layout/vList6"/>
    <dgm:cxn modelId="{DA7FAF9B-D2EC-4F71-8AF5-A356A2AA482A}" srcId="{12CADB07-AA01-41B3-BE4B-48620BB24610}" destId="{DB4274C7-BF68-4B64-B197-A355CF068BE0}" srcOrd="3" destOrd="0" parTransId="{06DFF08F-5D05-4413-B784-CB2D55725679}" sibTransId="{3C9631E2-AF5E-4954-ACCE-3EDE5A5D508E}"/>
    <dgm:cxn modelId="{483DDB1D-C64C-4AFD-A4E0-AF3D8E1D7A6F}" srcId="{12CADB07-AA01-41B3-BE4B-48620BB24610}" destId="{A4DBD819-988D-4A89-B89D-9A7665693F3D}" srcOrd="2" destOrd="0" parTransId="{58355CC6-FD16-4204-8600-463A767D574D}" sibTransId="{51D8DB37-55BF-4206-9C8B-E323B1A9BFDF}"/>
    <dgm:cxn modelId="{FBDA1155-A930-4509-B216-8B3853B53729}" type="presOf" srcId="{815C6C51-1F13-4F30-B577-7A184119A05D}" destId="{BCBABA0D-13AD-453C-B1AE-76CE9A53D2E4}" srcOrd="0" destOrd="0" presId="urn:microsoft.com/office/officeart/2005/8/layout/vList6"/>
    <dgm:cxn modelId="{CB73CAB6-1B98-4722-9FA9-F3BEE2F5929F}" srcId="{815C6C51-1F13-4F30-B577-7A184119A05D}" destId="{3FA8BCDF-E229-47AE-842B-C804BE0F137B}" srcOrd="1" destOrd="0" parTransId="{3ADB6490-4509-467E-875A-5D879394861A}" sibTransId="{DD9D1417-EA20-42D4-8378-513E8EC55494}"/>
    <dgm:cxn modelId="{B84DA293-57F0-4829-B04B-597B6B447221}" srcId="{14AA4F45-0884-4C6E-A5AA-071F409F459E}" destId="{815C6C51-1F13-4F30-B577-7A184119A05D}" srcOrd="0" destOrd="0" parTransId="{69506BEC-1CBF-48BB-92B7-45E6ABDD34C1}" sibTransId="{5D1570CA-6343-45B0-9DC2-E6269EE4D344}"/>
    <dgm:cxn modelId="{D9FC8427-EC7F-4339-9829-74DAEFDEFAF3}" srcId="{815C6C51-1F13-4F30-B577-7A184119A05D}" destId="{4056261C-E167-4580-9DD0-6AF2D58DD09F}" srcOrd="2" destOrd="0" parTransId="{EC002400-222C-4394-AAD5-351463CA0D7C}" sibTransId="{06360358-BD6E-4ADD-BB33-7CB86D8BE870}"/>
    <dgm:cxn modelId="{8F6DB16D-CD94-4F1F-A338-A0D6E6AD40AF}" type="presOf" srcId="{1E3E3D4D-2F93-4F4E-8CDF-95B3891A6D3C}" destId="{6E1E2703-0650-45D9-9954-F6ED3011F5C7}" srcOrd="0" destOrd="4" presId="urn:microsoft.com/office/officeart/2005/8/layout/vList6"/>
    <dgm:cxn modelId="{77CD5581-EFEE-4B43-8D61-52B6B75A00BE}" srcId="{12CADB07-AA01-41B3-BE4B-48620BB24610}" destId="{2CBC8080-054E-4A25-99AB-F12281FCDA46}" srcOrd="1" destOrd="0" parTransId="{75C8D2D7-C00F-441D-B74B-5F40478798A4}" sibTransId="{600B0919-37D0-4A57-85EE-4EDA25AA733C}"/>
    <dgm:cxn modelId="{58D4B2A8-9F61-4DAC-91EE-927B67011AEB}" type="presOf" srcId="{32678553-82F3-40DA-8CD1-DCADBC379EF6}" destId="{6E1E2703-0650-45D9-9954-F6ED3011F5C7}" srcOrd="0" destOrd="0" presId="urn:microsoft.com/office/officeart/2005/8/layout/vList6"/>
    <dgm:cxn modelId="{CCE6C582-CD15-4C28-B3CE-BB26E59AAB61}" type="presParOf" srcId="{8CD452F5-DAC1-4918-AC77-CA3B6210CA66}" destId="{DCE1EFEF-5672-4FE6-B5F9-A4A49495891B}" srcOrd="0" destOrd="0" presId="urn:microsoft.com/office/officeart/2005/8/layout/vList6"/>
    <dgm:cxn modelId="{088B99D1-7E58-48FA-91FD-357CFBDB0E88}" type="presParOf" srcId="{DCE1EFEF-5672-4FE6-B5F9-A4A49495891B}" destId="{BCBABA0D-13AD-453C-B1AE-76CE9A53D2E4}" srcOrd="0" destOrd="0" presId="urn:microsoft.com/office/officeart/2005/8/layout/vList6"/>
    <dgm:cxn modelId="{3F6208B1-1024-49A4-8FA7-40D4E8EC5CB7}" type="presParOf" srcId="{DCE1EFEF-5672-4FE6-B5F9-A4A49495891B}" destId="{6E1E2703-0650-45D9-9954-F6ED3011F5C7}" srcOrd="1" destOrd="0" presId="urn:microsoft.com/office/officeart/2005/8/layout/vList6"/>
    <dgm:cxn modelId="{895F5CC5-EA41-4641-91F1-3D812818BE96}" type="presParOf" srcId="{8CD452F5-DAC1-4918-AC77-CA3B6210CA66}" destId="{672550F3-C412-40FB-9FCD-94FFDB09D5F3}" srcOrd="1" destOrd="0" presId="urn:microsoft.com/office/officeart/2005/8/layout/vList6"/>
    <dgm:cxn modelId="{3EDC06C2-EBA0-46EE-B443-7D61AECAD229}" type="presParOf" srcId="{8CD452F5-DAC1-4918-AC77-CA3B6210CA66}" destId="{0CF6F428-8F6E-480E-A542-D592479EA260}" srcOrd="2" destOrd="0" presId="urn:microsoft.com/office/officeart/2005/8/layout/vList6"/>
    <dgm:cxn modelId="{BA28348F-C20B-4FDB-AC7B-D1CEEEA4C904}" type="presParOf" srcId="{0CF6F428-8F6E-480E-A542-D592479EA260}" destId="{5CA14DAC-C517-4B3F-AF0D-F7BDE8064B2F}" srcOrd="0" destOrd="0" presId="urn:microsoft.com/office/officeart/2005/8/layout/vList6"/>
    <dgm:cxn modelId="{27460593-4019-49EE-9EF7-7BC537539DE6}" type="presParOf" srcId="{0CF6F428-8F6E-480E-A542-D592479EA260}" destId="{D6584F08-F830-4511-A690-71E9F6F8C72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AA4F45-0884-4C6E-A5AA-071F409F459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5C6C51-1F13-4F30-B577-7A184119A05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Наркопотребление в социальном окружении (НСО) – </a:t>
          </a:r>
          <a:r>
            <a:rPr lang="ru-RU" sz="1600" b="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распространенность </a:t>
          </a:r>
          <a:r>
            <a:rPr lang="ru-RU" sz="1600" b="0" dirty="0" err="1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наркопотребляющих</a:t>
          </a:r>
          <a:r>
            <a:rPr lang="ru-RU" sz="1600" b="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среди знакомых и близких, создающая опасность приобщения к наркотикам и формирования </a:t>
          </a:r>
          <a:r>
            <a:rPr lang="ru-RU" sz="1600" b="0" dirty="0" err="1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референтной</a:t>
          </a:r>
          <a:r>
            <a:rPr lang="ru-RU" sz="1600" b="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группы из </a:t>
          </a:r>
          <a:r>
            <a:rPr lang="ru-RU" sz="1600" b="0" dirty="0" err="1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наркопотребляющих</a:t>
          </a:r>
          <a:endParaRPr lang="ru-RU" sz="1600" b="0" dirty="0" smtClean="0">
            <a:solidFill>
              <a:schemeClr val="bg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506BEC-1CBF-48BB-92B7-45E6ABDD34C1}" type="parTrans" cxnId="{B84DA293-57F0-4829-B04B-597B6B447221}">
      <dgm:prSet/>
      <dgm:spPr/>
      <dgm:t>
        <a:bodyPr/>
        <a:lstStyle/>
        <a:p>
          <a:endParaRPr lang="ru-RU"/>
        </a:p>
      </dgm:t>
    </dgm:pt>
    <dgm:pt modelId="{5D1570CA-6343-45B0-9DC2-E6269EE4D344}" type="sibTrans" cxnId="{B84DA293-57F0-4829-B04B-597B6B447221}">
      <dgm:prSet/>
      <dgm:spPr/>
      <dgm:t>
        <a:bodyPr/>
        <a:lstStyle/>
        <a:p>
          <a:endParaRPr lang="ru-RU"/>
        </a:p>
      </dgm:t>
    </dgm:pt>
    <dgm:pt modelId="{32678553-82F3-40DA-8CD1-DCADBC379EF6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программ прямой профилактики, направленных на отработку навыков и умений отказа в ситуациях риска («умей сказать нет»), распознавания манипуляций и формирование способности противодействия им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298A99-0FF5-4364-B001-F0551AA7C862}" type="parTrans" cxnId="{70DB3D15-2406-4A50-9237-2B984F37D292}">
      <dgm:prSet/>
      <dgm:spPr/>
      <dgm:t>
        <a:bodyPr/>
        <a:lstStyle/>
        <a:p>
          <a:endParaRPr lang="ru-RU"/>
        </a:p>
      </dgm:t>
    </dgm:pt>
    <dgm:pt modelId="{64A40BE6-2809-445F-9227-C745916DDD15}" type="sibTrans" cxnId="{70DB3D15-2406-4A50-9237-2B984F37D292}">
      <dgm:prSet/>
      <dgm:spPr/>
      <dgm:t>
        <a:bodyPr/>
        <a:lstStyle/>
        <a:p>
          <a:endParaRPr lang="ru-RU"/>
        </a:p>
      </dgm:t>
    </dgm:pt>
    <dgm:pt modelId="{12CADB07-AA01-41B3-BE4B-48620BB24610}">
      <dgm:prSet custT="1"/>
      <dgm:spPr/>
      <dgm:t>
        <a:bodyPr/>
        <a:lstStyle/>
        <a:p>
          <a:r>
            <a:rPr lang="ru-RU" sz="18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Склонность к совершению необдуманных поступков (И) - </a:t>
          </a:r>
          <a:r>
            <a:rPr lang="ru-RU" sz="18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устойчивая склонность действовать по первому побуждению, под влиянием внешних обстоятельств или эмоций</a:t>
          </a:r>
          <a:endParaRPr lang="ru-RU" sz="18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F4CCF5B-9317-4911-9471-EBE308A6B947}" type="parTrans" cxnId="{E8D7337E-25DB-4EC3-B0B9-B693C827EB17}">
      <dgm:prSet/>
      <dgm:spPr/>
      <dgm:t>
        <a:bodyPr/>
        <a:lstStyle/>
        <a:p>
          <a:endParaRPr lang="ru-RU"/>
        </a:p>
      </dgm:t>
    </dgm:pt>
    <dgm:pt modelId="{E0A622AB-60D3-412D-89B4-8F183C19B15E}" type="sibTrans" cxnId="{E8D7337E-25DB-4EC3-B0B9-B693C827EB17}">
      <dgm:prSet/>
      <dgm:spPr/>
      <dgm:t>
        <a:bodyPr/>
        <a:lstStyle/>
        <a:p>
          <a:endParaRPr lang="ru-RU"/>
        </a:p>
      </dgm:t>
    </dgm:pt>
    <dgm:pt modelId="{ADC0B909-3B57-420B-9927-A86AA4498E68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деятельности: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E41A5D-7E2F-4B20-877C-4BA1C9F16D08}" type="parTrans" cxnId="{01B97DC9-DECA-45BD-BBD9-BD6B9C7486A9}">
      <dgm:prSet/>
      <dgm:spPr/>
      <dgm:t>
        <a:bodyPr/>
        <a:lstStyle/>
        <a:p>
          <a:endParaRPr lang="ru-RU"/>
        </a:p>
      </dgm:t>
    </dgm:pt>
    <dgm:pt modelId="{6EA4B1E1-A64F-40AB-BD36-628887BDEE45}" type="sibTrans" cxnId="{01B97DC9-DECA-45BD-BBD9-BD6B9C7486A9}">
      <dgm:prSet/>
      <dgm:spPr/>
      <dgm:t>
        <a:bodyPr/>
        <a:lstStyle/>
        <a:p>
          <a:endParaRPr lang="ru-RU"/>
        </a:p>
      </dgm:t>
    </dgm:pt>
    <dgm:pt modelId="{DB4274C7-BF68-4B64-B197-A355CF068BE0}">
      <dgm:prSet/>
      <dgm:spPr/>
      <dgm:t>
        <a:bodyPr/>
        <a:lstStyle/>
        <a:p>
          <a:endParaRPr lang="ru-RU" sz="13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6DFF08F-5D05-4413-B784-CB2D55725679}" type="parTrans" cxnId="{DA7FAF9B-D2EC-4F71-8AF5-A356A2AA482A}">
      <dgm:prSet/>
      <dgm:spPr/>
      <dgm:t>
        <a:bodyPr/>
        <a:lstStyle/>
        <a:p>
          <a:endParaRPr lang="ru-RU"/>
        </a:p>
      </dgm:t>
    </dgm:pt>
    <dgm:pt modelId="{3C9631E2-AF5E-4954-ACCE-3EDE5A5D508E}" type="sibTrans" cxnId="{DA7FAF9B-D2EC-4F71-8AF5-A356A2AA482A}">
      <dgm:prSet/>
      <dgm:spPr/>
      <dgm:t>
        <a:bodyPr/>
        <a:lstStyle/>
        <a:p>
          <a:endParaRPr lang="ru-RU"/>
        </a:p>
      </dgm:t>
    </dgm:pt>
    <dgm:pt modelId="{CB14CE43-FBB4-40F9-A0CF-3B9BFDD536CE}">
      <dgm:prSet custT="1"/>
      <dgm:spPr/>
      <dgm:t>
        <a:bodyPr/>
        <a:lstStyle/>
        <a:p>
          <a:pPr>
            <a:lnSpc>
              <a:spcPct val="90000"/>
            </a:lnSpc>
          </a:pPr>
          <a:endParaRPr lang="ru-RU" sz="11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76E6DC-74F9-4AB9-A4D8-AF472017A105}" type="parTrans" cxnId="{A8F2B3D3-1F90-4E94-8F5D-A82FD6204E9E}">
      <dgm:prSet/>
      <dgm:spPr/>
      <dgm:t>
        <a:bodyPr/>
        <a:lstStyle/>
        <a:p>
          <a:endParaRPr lang="ru-RU"/>
        </a:p>
      </dgm:t>
    </dgm:pt>
    <dgm:pt modelId="{AA5ED51F-FF5E-49D0-AC21-81E59606689F}" type="sibTrans" cxnId="{A8F2B3D3-1F90-4E94-8F5D-A82FD6204E9E}">
      <dgm:prSet/>
      <dgm:spPr/>
      <dgm:t>
        <a:bodyPr/>
        <a:lstStyle/>
        <a:p>
          <a:endParaRPr lang="ru-RU"/>
        </a:p>
      </dgm:t>
    </dgm:pt>
    <dgm:pt modelId="{B9157F2E-50C3-4B8A-849F-8E277D702868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опора на активные методы обучения, реализации возможностей технологии критического мышления, внимание к организации самооценочной и рефлексивной деятельности на уроке. Внимание к условиям формирования личностных результатов обучающей деятельности</a:t>
          </a:r>
        </a:p>
      </dgm:t>
    </dgm:pt>
    <dgm:pt modelId="{CB2B0EFC-9CE3-4F12-8C36-24FC1696C76B}" type="parTrans" cxnId="{B99E10F5-C19A-4993-8041-7E40FEB913E4}">
      <dgm:prSet/>
      <dgm:spPr/>
      <dgm:t>
        <a:bodyPr/>
        <a:lstStyle/>
        <a:p>
          <a:endParaRPr lang="ru-RU"/>
        </a:p>
      </dgm:t>
    </dgm:pt>
    <dgm:pt modelId="{7048EA6D-A149-4662-AE55-752E7D752506}" type="sibTrans" cxnId="{B99E10F5-C19A-4993-8041-7E40FEB913E4}">
      <dgm:prSet/>
      <dgm:spPr/>
      <dgm:t>
        <a:bodyPr/>
        <a:lstStyle/>
        <a:p>
          <a:endParaRPr lang="ru-RU"/>
        </a:p>
      </dgm:t>
    </dgm:pt>
    <dgm:pt modelId="{8C495B87-9175-46B4-9D5E-D9B4D96096AC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программах воспитательной и сопровождающей деятельности:</a:t>
          </a:r>
        </a:p>
      </dgm:t>
    </dgm:pt>
    <dgm:pt modelId="{A2992895-2BA2-4688-953C-77DAC2FD145B}" type="parTrans" cxnId="{FE013D3D-91BC-49B3-A5BD-E612626E5B94}">
      <dgm:prSet/>
      <dgm:spPr/>
      <dgm:t>
        <a:bodyPr/>
        <a:lstStyle/>
        <a:p>
          <a:endParaRPr lang="ru-RU"/>
        </a:p>
      </dgm:t>
    </dgm:pt>
    <dgm:pt modelId="{2D62F8FB-4E81-4169-AE47-AFAD631F28CD}" type="sibTrans" cxnId="{FE013D3D-91BC-49B3-A5BD-E612626E5B94}">
      <dgm:prSet/>
      <dgm:spPr/>
      <dgm:t>
        <a:bodyPr/>
        <a:lstStyle/>
        <a:p>
          <a:endParaRPr lang="ru-RU"/>
        </a:p>
      </dgm:t>
    </dgm:pt>
    <dgm:pt modelId="{60CAFD86-2917-4727-92E8-1280849A1D46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Программы, направленные на развитие самосознания, самоопределение </a:t>
          </a:r>
        </a:p>
      </dgm:t>
    </dgm:pt>
    <dgm:pt modelId="{41E9A133-7690-4A13-846D-113091210101}" type="parTrans" cxnId="{61951860-025F-4E43-BC4C-3DB88DA64B53}">
      <dgm:prSet/>
      <dgm:spPr/>
      <dgm:t>
        <a:bodyPr/>
        <a:lstStyle/>
        <a:p>
          <a:endParaRPr lang="ru-RU"/>
        </a:p>
      </dgm:t>
    </dgm:pt>
    <dgm:pt modelId="{3FF92A1D-A6D8-40E1-8C61-A33DA2829C95}" type="sibTrans" cxnId="{61951860-025F-4E43-BC4C-3DB88DA64B53}">
      <dgm:prSet/>
      <dgm:spPr/>
      <dgm:t>
        <a:bodyPr/>
        <a:lstStyle/>
        <a:p>
          <a:endParaRPr lang="ru-RU"/>
        </a:p>
      </dgm:t>
    </dgm:pt>
    <dgm:pt modelId="{5434BE3C-82D0-4A54-87BF-BA78D0055567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Работа по принятию отвергаемых в группе (классе) подростков с проблемами в обучении, поведении</a:t>
          </a:r>
        </a:p>
      </dgm:t>
    </dgm:pt>
    <dgm:pt modelId="{88986DEA-43B1-4678-A174-A9C2EF73F106}" type="parTrans" cxnId="{697B6C62-108D-4C0D-896C-BF7ACA7B5A23}">
      <dgm:prSet/>
      <dgm:spPr/>
      <dgm:t>
        <a:bodyPr/>
        <a:lstStyle/>
        <a:p>
          <a:endParaRPr lang="ru-RU"/>
        </a:p>
      </dgm:t>
    </dgm:pt>
    <dgm:pt modelId="{D91185BA-C101-4AC8-905E-949A60B4018D}" type="sibTrans" cxnId="{697B6C62-108D-4C0D-896C-BF7ACA7B5A23}">
      <dgm:prSet/>
      <dgm:spPr/>
      <dgm:t>
        <a:bodyPr/>
        <a:lstStyle/>
        <a:p>
          <a:endParaRPr lang="ru-RU"/>
        </a:p>
      </dgm:t>
    </dgm:pt>
    <dgm:pt modelId="{5C3CA72D-6A78-46E3-9016-49245750594A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 формирования позитивного климата в классном коллективе.</a:t>
          </a:r>
        </a:p>
      </dgm:t>
    </dgm:pt>
    <dgm:pt modelId="{7D79C94A-ECFC-432F-9BF3-6731D6FFD2F5}" type="parTrans" cxnId="{5EB2418D-8AEB-4392-8CC2-DEB82B073519}">
      <dgm:prSet/>
      <dgm:spPr/>
      <dgm:t>
        <a:bodyPr/>
        <a:lstStyle/>
        <a:p>
          <a:endParaRPr lang="ru-RU"/>
        </a:p>
      </dgm:t>
    </dgm:pt>
    <dgm:pt modelId="{4BE3481C-A3EC-4465-BB94-2E5F872CAE5C}" type="sibTrans" cxnId="{5EB2418D-8AEB-4392-8CC2-DEB82B073519}">
      <dgm:prSet/>
      <dgm:spPr/>
      <dgm:t>
        <a:bodyPr/>
        <a:lstStyle/>
        <a:p>
          <a:endParaRPr lang="ru-RU"/>
        </a:p>
      </dgm:t>
    </dgm:pt>
    <dgm:pt modelId="{3AA5E9DB-E8B1-471E-8FE6-329AD56D6AA8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Определение наставника в значимом для ребенка окружении с позитивным социальным опытом</a:t>
          </a:r>
        </a:p>
      </dgm:t>
    </dgm:pt>
    <dgm:pt modelId="{68631E72-D6FB-417E-9BE9-7CBC8CA24456}" type="parTrans" cxnId="{3959D7E7-85C9-45BD-BF64-0D05BC4A2A15}">
      <dgm:prSet/>
      <dgm:spPr/>
      <dgm:t>
        <a:bodyPr/>
        <a:lstStyle/>
        <a:p>
          <a:endParaRPr lang="ru-RU"/>
        </a:p>
      </dgm:t>
    </dgm:pt>
    <dgm:pt modelId="{CB46DDCE-54A6-48F9-B3C9-6F2786954960}" type="sibTrans" cxnId="{3959D7E7-85C9-45BD-BF64-0D05BC4A2A15}">
      <dgm:prSet/>
      <dgm:spPr/>
      <dgm:t>
        <a:bodyPr/>
        <a:lstStyle/>
        <a:p>
          <a:endParaRPr lang="ru-RU"/>
        </a:p>
      </dgm:t>
    </dgm:pt>
    <dgm:pt modelId="{5A5A8D34-405A-42A4-A0BF-E4FEA0B4CD70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Назначение куратора случая (в межведомственной команде сопровождения) для детей с опытом пребывания в асоциальной группе</a:t>
          </a:r>
        </a:p>
      </dgm:t>
    </dgm:pt>
    <dgm:pt modelId="{6BBB580D-BD34-4C23-9B27-332C6523A840}" type="parTrans" cxnId="{D07AB00B-A5CF-41F7-A5BC-F994F4F6BB1A}">
      <dgm:prSet/>
      <dgm:spPr/>
      <dgm:t>
        <a:bodyPr/>
        <a:lstStyle/>
        <a:p>
          <a:endParaRPr lang="ru-RU"/>
        </a:p>
      </dgm:t>
    </dgm:pt>
    <dgm:pt modelId="{59947F51-A7D0-401E-9B26-38F19E2878B8}" type="sibTrans" cxnId="{D07AB00B-A5CF-41F7-A5BC-F994F4F6BB1A}">
      <dgm:prSet/>
      <dgm:spPr/>
      <dgm:t>
        <a:bodyPr/>
        <a:lstStyle/>
        <a:p>
          <a:endParaRPr lang="ru-RU"/>
        </a:p>
      </dgm:t>
    </dgm:pt>
    <dgm:pt modelId="{6C7CE5BC-49BE-4DDC-8E2C-F2BB17433A19}">
      <dgm:prSet custT="1"/>
      <dgm:spPr/>
      <dgm:t>
        <a:bodyPr/>
        <a:lstStyle/>
        <a:p>
          <a:pPr>
            <a:lnSpc>
              <a:spcPct val="90000"/>
            </a:lnSpc>
          </a:pPr>
          <a:endParaRPr lang="ru-RU" sz="11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0A4387-9B7B-44BD-AEAB-192C463A7464}" type="parTrans" cxnId="{44441B2F-16D8-4B5B-9624-B1A2064C3840}">
      <dgm:prSet/>
      <dgm:spPr/>
      <dgm:t>
        <a:bodyPr/>
        <a:lstStyle/>
        <a:p>
          <a:endParaRPr lang="ru-RU"/>
        </a:p>
      </dgm:t>
    </dgm:pt>
    <dgm:pt modelId="{61B290E2-366B-4BB3-9E82-4223CE174E49}" type="sibTrans" cxnId="{44441B2F-16D8-4B5B-9624-B1A2064C3840}">
      <dgm:prSet/>
      <dgm:spPr/>
      <dgm:t>
        <a:bodyPr/>
        <a:lstStyle/>
        <a:p>
          <a:endParaRPr lang="ru-RU"/>
        </a:p>
      </dgm:t>
    </dgm:pt>
    <dgm:pt modelId="{8CD452F5-DAC1-4918-AC77-CA3B6210CA66}" type="pres">
      <dgm:prSet presAssocID="{14AA4F45-0884-4C6E-A5AA-071F409F459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E1EFEF-5672-4FE6-B5F9-A4A49495891B}" type="pres">
      <dgm:prSet presAssocID="{815C6C51-1F13-4F30-B577-7A184119A05D}" presName="linNode" presStyleCnt="0"/>
      <dgm:spPr/>
    </dgm:pt>
    <dgm:pt modelId="{BCBABA0D-13AD-453C-B1AE-76CE9A53D2E4}" type="pres">
      <dgm:prSet presAssocID="{815C6C51-1F13-4F30-B577-7A184119A05D}" presName="parentShp" presStyleLbl="node1" presStyleIdx="0" presStyleCnt="2" custScaleX="90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E2703-0650-45D9-9954-F6ED3011F5C7}" type="pres">
      <dgm:prSet presAssocID="{815C6C51-1F13-4F30-B577-7A184119A05D}" presName="childShp" presStyleLbl="bgAccFollowNode1" presStyleIdx="0" presStyleCnt="2" custScaleX="106242" custScaleY="124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550F3-C412-40FB-9FCD-94FFDB09D5F3}" type="pres">
      <dgm:prSet presAssocID="{5D1570CA-6343-45B0-9DC2-E6269EE4D344}" presName="spacing" presStyleCnt="0"/>
      <dgm:spPr/>
    </dgm:pt>
    <dgm:pt modelId="{0CF6F428-8F6E-480E-A542-D592479EA260}" type="pres">
      <dgm:prSet presAssocID="{12CADB07-AA01-41B3-BE4B-48620BB24610}" presName="linNode" presStyleCnt="0"/>
      <dgm:spPr/>
    </dgm:pt>
    <dgm:pt modelId="{5CA14DAC-C517-4B3F-AF0D-F7BDE8064B2F}" type="pres">
      <dgm:prSet presAssocID="{12CADB07-AA01-41B3-BE4B-48620BB24610}" presName="parentShp" presStyleLbl="node1" presStyleIdx="1" presStyleCnt="2" custScaleX="88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84F08-F830-4511-A690-71E9F6F8C727}" type="pres">
      <dgm:prSet presAssocID="{12CADB07-AA01-41B3-BE4B-48620BB24610}" presName="childShp" presStyleLbl="bgAccFollowNode1" presStyleIdx="1" presStyleCnt="2" custScaleX="108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2B6AE7-A9D5-4B19-B9E4-FA2C13254A4C}" type="presOf" srcId="{B9157F2E-50C3-4B8A-849F-8E277D702868}" destId="{D6584F08-F830-4511-A690-71E9F6F8C727}" srcOrd="0" destOrd="1" presId="urn:microsoft.com/office/officeart/2005/8/layout/vList6"/>
    <dgm:cxn modelId="{51AABA7E-259B-4D61-8A53-8DF726E933E9}" type="presOf" srcId="{8C495B87-9175-46B4-9D5E-D9B4D96096AC}" destId="{D6584F08-F830-4511-A690-71E9F6F8C727}" srcOrd="0" destOrd="2" presId="urn:microsoft.com/office/officeart/2005/8/layout/vList6"/>
    <dgm:cxn modelId="{3959D7E7-85C9-45BD-BF64-0D05BC4A2A15}" srcId="{815C6C51-1F13-4F30-B577-7A184119A05D}" destId="{3AA5E9DB-E8B1-471E-8FE6-329AD56D6AA8}" srcOrd="3" destOrd="0" parTransId="{68631E72-D6FB-417E-9BE9-7CBC8CA24456}" sibTransId="{CB46DDCE-54A6-48F9-B3C9-6F2786954960}"/>
    <dgm:cxn modelId="{31240DC2-1266-4EDD-8C13-F2EBCC82DF0D}" type="presOf" srcId="{12CADB07-AA01-41B3-BE4B-48620BB24610}" destId="{5CA14DAC-C517-4B3F-AF0D-F7BDE8064B2F}" srcOrd="0" destOrd="0" presId="urn:microsoft.com/office/officeart/2005/8/layout/vList6"/>
    <dgm:cxn modelId="{697B6C62-108D-4C0D-896C-BF7ACA7B5A23}" srcId="{815C6C51-1F13-4F30-B577-7A184119A05D}" destId="{5434BE3C-82D0-4A54-87BF-BA78D0055567}" srcOrd="1" destOrd="0" parTransId="{88986DEA-43B1-4678-A174-A9C2EF73F106}" sibTransId="{D91185BA-C101-4AC8-905E-949A60B4018D}"/>
    <dgm:cxn modelId="{70DB3D15-2406-4A50-9237-2B984F37D292}" srcId="{815C6C51-1F13-4F30-B577-7A184119A05D}" destId="{32678553-82F3-40DA-8CD1-DCADBC379EF6}" srcOrd="0" destOrd="0" parTransId="{81298A99-0FF5-4364-B001-F0551AA7C862}" sibTransId="{64A40BE6-2809-445F-9227-C745916DDD15}"/>
    <dgm:cxn modelId="{B99E10F5-C19A-4993-8041-7E40FEB913E4}" srcId="{12CADB07-AA01-41B3-BE4B-48620BB24610}" destId="{B9157F2E-50C3-4B8A-849F-8E277D702868}" srcOrd="1" destOrd="0" parTransId="{CB2B0EFC-9CE3-4F12-8C36-24FC1696C76B}" sibTransId="{7048EA6D-A149-4662-AE55-752E7D752506}"/>
    <dgm:cxn modelId="{924C6354-6446-4898-94CE-B628A966913B}" type="presOf" srcId="{32678553-82F3-40DA-8CD1-DCADBC379EF6}" destId="{6E1E2703-0650-45D9-9954-F6ED3011F5C7}" srcOrd="0" destOrd="0" presId="urn:microsoft.com/office/officeart/2005/8/layout/vList6"/>
    <dgm:cxn modelId="{BEE054CA-91A8-4311-BA2A-6B4EB5923834}" type="presOf" srcId="{14AA4F45-0884-4C6E-A5AA-071F409F459E}" destId="{8CD452F5-DAC1-4918-AC77-CA3B6210CA66}" srcOrd="0" destOrd="0" presId="urn:microsoft.com/office/officeart/2005/8/layout/vList6"/>
    <dgm:cxn modelId="{DE45D85F-DA9B-4558-8F51-8B1617FE7900}" type="presOf" srcId="{CB14CE43-FBB4-40F9-A0CF-3B9BFDD536CE}" destId="{6E1E2703-0650-45D9-9954-F6ED3011F5C7}" srcOrd="0" destOrd="6" presId="urn:microsoft.com/office/officeart/2005/8/layout/vList6"/>
    <dgm:cxn modelId="{65D2CA7F-478C-4CB8-9FE8-07F17A9A9889}" type="presOf" srcId="{6C7CE5BC-49BE-4DDC-8E2C-F2BB17433A19}" destId="{6E1E2703-0650-45D9-9954-F6ED3011F5C7}" srcOrd="0" destOrd="5" presId="urn:microsoft.com/office/officeart/2005/8/layout/vList6"/>
    <dgm:cxn modelId="{5EB2418D-8AEB-4392-8CC2-DEB82B073519}" srcId="{815C6C51-1F13-4F30-B577-7A184119A05D}" destId="{5C3CA72D-6A78-46E3-9016-49245750594A}" srcOrd="2" destOrd="0" parTransId="{7D79C94A-ECFC-432F-9BF3-6731D6FFD2F5}" sibTransId="{4BE3481C-A3EC-4465-BB94-2E5F872CAE5C}"/>
    <dgm:cxn modelId="{E8D7337E-25DB-4EC3-B0B9-B693C827EB17}" srcId="{14AA4F45-0884-4C6E-A5AA-071F409F459E}" destId="{12CADB07-AA01-41B3-BE4B-48620BB24610}" srcOrd="1" destOrd="0" parTransId="{CF4CCF5B-9317-4911-9471-EBE308A6B947}" sibTransId="{E0A622AB-60D3-412D-89B4-8F183C19B15E}"/>
    <dgm:cxn modelId="{FE013D3D-91BC-49B3-A5BD-E612626E5B94}" srcId="{12CADB07-AA01-41B3-BE4B-48620BB24610}" destId="{8C495B87-9175-46B4-9D5E-D9B4D96096AC}" srcOrd="2" destOrd="0" parTransId="{A2992895-2BA2-4688-953C-77DAC2FD145B}" sibTransId="{2D62F8FB-4E81-4169-AE47-AFAD631F28CD}"/>
    <dgm:cxn modelId="{44441B2F-16D8-4B5B-9624-B1A2064C3840}" srcId="{815C6C51-1F13-4F30-B577-7A184119A05D}" destId="{6C7CE5BC-49BE-4DDC-8E2C-F2BB17433A19}" srcOrd="5" destOrd="0" parTransId="{570A4387-9B7B-44BD-AEAB-192C463A7464}" sibTransId="{61B290E2-366B-4BB3-9E82-4223CE174E49}"/>
    <dgm:cxn modelId="{F49C48F8-396F-42B0-8039-69102FD6D7A0}" type="presOf" srcId="{60CAFD86-2917-4727-92E8-1280849A1D46}" destId="{D6584F08-F830-4511-A690-71E9F6F8C727}" srcOrd="0" destOrd="3" presId="urn:microsoft.com/office/officeart/2005/8/layout/vList6"/>
    <dgm:cxn modelId="{80C70FF4-35BE-4B40-949E-76423BA6F2F2}" type="presOf" srcId="{5A5A8D34-405A-42A4-A0BF-E4FEA0B4CD70}" destId="{6E1E2703-0650-45D9-9954-F6ED3011F5C7}" srcOrd="0" destOrd="4" presId="urn:microsoft.com/office/officeart/2005/8/layout/vList6"/>
    <dgm:cxn modelId="{DA7FAF9B-D2EC-4F71-8AF5-A356A2AA482A}" srcId="{12CADB07-AA01-41B3-BE4B-48620BB24610}" destId="{DB4274C7-BF68-4B64-B197-A355CF068BE0}" srcOrd="4" destOrd="0" parTransId="{06DFF08F-5D05-4413-B784-CB2D55725679}" sibTransId="{3C9631E2-AF5E-4954-ACCE-3EDE5A5D508E}"/>
    <dgm:cxn modelId="{89D8D328-B1D0-4881-B534-21BFD8FB8025}" type="presOf" srcId="{5C3CA72D-6A78-46E3-9016-49245750594A}" destId="{6E1E2703-0650-45D9-9954-F6ED3011F5C7}" srcOrd="0" destOrd="2" presId="urn:microsoft.com/office/officeart/2005/8/layout/vList6"/>
    <dgm:cxn modelId="{D07AB00B-A5CF-41F7-A5BC-F994F4F6BB1A}" srcId="{815C6C51-1F13-4F30-B577-7A184119A05D}" destId="{5A5A8D34-405A-42A4-A0BF-E4FEA0B4CD70}" srcOrd="4" destOrd="0" parTransId="{6BBB580D-BD34-4C23-9B27-332C6523A840}" sibTransId="{59947F51-A7D0-401E-9B26-38F19E2878B8}"/>
    <dgm:cxn modelId="{91221396-CADC-4FF6-9F8A-D2E99893A2E7}" type="presOf" srcId="{3AA5E9DB-E8B1-471E-8FE6-329AD56D6AA8}" destId="{6E1E2703-0650-45D9-9954-F6ED3011F5C7}" srcOrd="0" destOrd="3" presId="urn:microsoft.com/office/officeart/2005/8/layout/vList6"/>
    <dgm:cxn modelId="{B84DA293-57F0-4829-B04B-597B6B447221}" srcId="{14AA4F45-0884-4C6E-A5AA-071F409F459E}" destId="{815C6C51-1F13-4F30-B577-7A184119A05D}" srcOrd="0" destOrd="0" parTransId="{69506BEC-1CBF-48BB-92B7-45E6ABDD34C1}" sibTransId="{5D1570CA-6343-45B0-9DC2-E6269EE4D344}"/>
    <dgm:cxn modelId="{747376B4-76EF-42EA-BD8D-DD8A133723C0}" type="presOf" srcId="{ADC0B909-3B57-420B-9927-A86AA4498E68}" destId="{D6584F08-F830-4511-A690-71E9F6F8C727}" srcOrd="0" destOrd="0" presId="urn:microsoft.com/office/officeart/2005/8/layout/vList6"/>
    <dgm:cxn modelId="{A8F2B3D3-1F90-4E94-8F5D-A82FD6204E9E}" srcId="{815C6C51-1F13-4F30-B577-7A184119A05D}" destId="{CB14CE43-FBB4-40F9-A0CF-3B9BFDD536CE}" srcOrd="6" destOrd="0" parTransId="{C676E6DC-74F9-4AB9-A4D8-AF472017A105}" sibTransId="{AA5ED51F-FF5E-49D0-AC21-81E59606689F}"/>
    <dgm:cxn modelId="{01B97DC9-DECA-45BD-BBD9-BD6B9C7486A9}" srcId="{12CADB07-AA01-41B3-BE4B-48620BB24610}" destId="{ADC0B909-3B57-420B-9927-A86AA4498E68}" srcOrd="0" destOrd="0" parTransId="{F3E41A5D-7E2F-4B20-877C-4BA1C9F16D08}" sibTransId="{6EA4B1E1-A64F-40AB-BD36-628887BDEE45}"/>
    <dgm:cxn modelId="{0E9299AD-6A82-44E7-B6BE-2BC41CAE78D3}" type="presOf" srcId="{DB4274C7-BF68-4B64-B197-A355CF068BE0}" destId="{D6584F08-F830-4511-A690-71E9F6F8C727}" srcOrd="0" destOrd="4" presId="urn:microsoft.com/office/officeart/2005/8/layout/vList6"/>
    <dgm:cxn modelId="{61951860-025F-4E43-BC4C-3DB88DA64B53}" srcId="{12CADB07-AA01-41B3-BE4B-48620BB24610}" destId="{60CAFD86-2917-4727-92E8-1280849A1D46}" srcOrd="3" destOrd="0" parTransId="{41E9A133-7690-4A13-846D-113091210101}" sibTransId="{3FF92A1D-A6D8-40E1-8C61-A33DA2829C95}"/>
    <dgm:cxn modelId="{2CD68EFB-8155-44A2-87CA-AA9C4D49C9EA}" type="presOf" srcId="{815C6C51-1F13-4F30-B577-7A184119A05D}" destId="{BCBABA0D-13AD-453C-B1AE-76CE9A53D2E4}" srcOrd="0" destOrd="0" presId="urn:microsoft.com/office/officeart/2005/8/layout/vList6"/>
    <dgm:cxn modelId="{6186D10B-8610-43B1-B715-805A711F391C}" type="presOf" srcId="{5434BE3C-82D0-4A54-87BF-BA78D0055567}" destId="{6E1E2703-0650-45D9-9954-F6ED3011F5C7}" srcOrd="0" destOrd="1" presId="urn:microsoft.com/office/officeart/2005/8/layout/vList6"/>
    <dgm:cxn modelId="{93594E2C-351C-400D-A6E1-A6E34F7A48C6}" type="presParOf" srcId="{8CD452F5-DAC1-4918-AC77-CA3B6210CA66}" destId="{DCE1EFEF-5672-4FE6-B5F9-A4A49495891B}" srcOrd="0" destOrd="0" presId="urn:microsoft.com/office/officeart/2005/8/layout/vList6"/>
    <dgm:cxn modelId="{7D86AF6A-F8B0-4167-86EE-1758E89B921F}" type="presParOf" srcId="{DCE1EFEF-5672-4FE6-B5F9-A4A49495891B}" destId="{BCBABA0D-13AD-453C-B1AE-76CE9A53D2E4}" srcOrd="0" destOrd="0" presId="urn:microsoft.com/office/officeart/2005/8/layout/vList6"/>
    <dgm:cxn modelId="{1EA4E282-145D-40B2-9F3A-7FFA40C3C25E}" type="presParOf" srcId="{DCE1EFEF-5672-4FE6-B5F9-A4A49495891B}" destId="{6E1E2703-0650-45D9-9954-F6ED3011F5C7}" srcOrd="1" destOrd="0" presId="urn:microsoft.com/office/officeart/2005/8/layout/vList6"/>
    <dgm:cxn modelId="{DB545899-ABEE-490B-86C9-68428142A5A7}" type="presParOf" srcId="{8CD452F5-DAC1-4918-AC77-CA3B6210CA66}" destId="{672550F3-C412-40FB-9FCD-94FFDB09D5F3}" srcOrd="1" destOrd="0" presId="urn:microsoft.com/office/officeart/2005/8/layout/vList6"/>
    <dgm:cxn modelId="{50102634-C767-4D52-9135-C68329D4CB85}" type="presParOf" srcId="{8CD452F5-DAC1-4918-AC77-CA3B6210CA66}" destId="{0CF6F428-8F6E-480E-A542-D592479EA260}" srcOrd="2" destOrd="0" presId="urn:microsoft.com/office/officeart/2005/8/layout/vList6"/>
    <dgm:cxn modelId="{AE69B9D2-C39D-4323-A8F4-115A0D617483}" type="presParOf" srcId="{0CF6F428-8F6E-480E-A542-D592479EA260}" destId="{5CA14DAC-C517-4B3F-AF0D-F7BDE8064B2F}" srcOrd="0" destOrd="0" presId="urn:microsoft.com/office/officeart/2005/8/layout/vList6"/>
    <dgm:cxn modelId="{77C4DDD7-8C31-4E08-8E15-530FA8A2ABF4}" type="presParOf" srcId="{0CF6F428-8F6E-480E-A542-D592479EA260}" destId="{D6584F08-F830-4511-A690-71E9F6F8C72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AA4F45-0884-4C6E-A5AA-071F409F459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5C6C51-1F13-4F30-B577-7A184119A05D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Тревожность (Т) - </a:t>
          </a:r>
          <a:r>
            <a:rPr lang="ru-RU" b="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предрасположенность воспринимать достаточно широкий спектр ситуаций как угрожающие, приводящая к плохому настроению, мрачным предчувствиям, беспокойству</a:t>
          </a:r>
          <a:endParaRPr lang="ru-RU" b="1" dirty="0" smtClean="0">
            <a:solidFill>
              <a:schemeClr val="bg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ru-RU" spc="-15" dirty="0" smtClean="0">
              <a:solidFill>
                <a:srgbClr val="002060"/>
              </a:solidFill>
              <a:effectLst/>
              <a:latin typeface="Times New Roman" panose="02020603050405020304" pitchFamily="18" charset="0"/>
            </a:rPr>
            <a:t>. </a:t>
          </a:r>
          <a:endParaRPr lang="ru-RU" dirty="0"/>
        </a:p>
      </dgm:t>
    </dgm:pt>
    <dgm:pt modelId="{69506BEC-1CBF-48BB-92B7-45E6ABDD34C1}" type="parTrans" cxnId="{B84DA293-57F0-4829-B04B-597B6B447221}">
      <dgm:prSet/>
      <dgm:spPr/>
      <dgm:t>
        <a:bodyPr/>
        <a:lstStyle/>
        <a:p>
          <a:endParaRPr lang="ru-RU"/>
        </a:p>
      </dgm:t>
    </dgm:pt>
    <dgm:pt modelId="{5D1570CA-6343-45B0-9DC2-E6269EE4D344}" type="sibTrans" cxnId="{B84DA293-57F0-4829-B04B-597B6B447221}">
      <dgm:prSet/>
      <dgm:spPr/>
      <dgm:t>
        <a:bodyPr/>
        <a:lstStyle/>
        <a:p>
          <a:endParaRPr lang="ru-RU"/>
        </a:p>
      </dgm:t>
    </dgm:pt>
    <dgm:pt modelId="{32678553-82F3-40DA-8CD1-DCADBC379EF6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деятельности: соблюдение требований к оценочной деятельности, обеспечение психолого-педагогической поддержки</a:t>
          </a:r>
          <a:endParaRPr lang="ru-RU" sz="16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298A99-0FF5-4364-B001-F0551AA7C862}" type="parTrans" cxnId="{70DB3D15-2406-4A50-9237-2B984F37D292}">
      <dgm:prSet/>
      <dgm:spPr/>
      <dgm:t>
        <a:bodyPr/>
        <a:lstStyle/>
        <a:p>
          <a:endParaRPr lang="ru-RU"/>
        </a:p>
      </dgm:t>
    </dgm:pt>
    <dgm:pt modelId="{64A40BE6-2809-445F-9227-C745916DDD15}" type="sibTrans" cxnId="{70DB3D15-2406-4A50-9237-2B984F37D292}">
      <dgm:prSet/>
      <dgm:spPr/>
      <dgm:t>
        <a:bodyPr/>
        <a:lstStyle/>
        <a:p>
          <a:endParaRPr lang="ru-RU"/>
        </a:p>
      </dgm:t>
    </dgm:pt>
    <dgm:pt modelId="{12CADB07-AA01-41B3-BE4B-48620BB24610}">
      <dgm:prSet custT="1"/>
      <dgm:spPr/>
      <dgm:t>
        <a:bodyPr/>
        <a:lstStyle/>
        <a:p>
          <a:endParaRPr lang="ru-RU" sz="1800" b="1" dirty="0" smtClean="0"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ru-RU" sz="18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Трудность переживания жизненных неудач (Ф) - </a:t>
          </a:r>
          <a:r>
            <a:rPr lang="ru-RU" sz="1800" b="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невозможность реализации намерений и удовлетворения потребностей, возникающее при наличии реальных или мнимых непреодолимых препятствий на пути к некоей цели</a:t>
          </a:r>
        </a:p>
        <a:p>
          <a:endParaRPr lang="ru-RU" sz="1700" dirty="0" smtClean="0"/>
        </a:p>
      </dgm:t>
    </dgm:pt>
    <dgm:pt modelId="{CF4CCF5B-9317-4911-9471-EBE308A6B947}" type="parTrans" cxnId="{E8D7337E-25DB-4EC3-B0B9-B693C827EB17}">
      <dgm:prSet/>
      <dgm:spPr/>
      <dgm:t>
        <a:bodyPr/>
        <a:lstStyle/>
        <a:p>
          <a:endParaRPr lang="ru-RU"/>
        </a:p>
      </dgm:t>
    </dgm:pt>
    <dgm:pt modelId="{E0A622AB-60D3-412D-89B4-8F183C19B15E}" type="sibTrans" cxnId="{E8D7337E-25DB-4EC3-B0B9-B693C827EB17}">
      <dgm:prSet/>
      <dgm:spPr/>
      <dgm:t>
        <a:bodyPr/>
        <a:lstStyle/>
        <a:p>
          <a:endParaRPr lang="ru-RU"/>
        </a:p>
      </dgm:t>
    </dgm:pt>
    <dgm:pt modelId="{ADC0B909-3B57-420B-9927-A86AA4498E68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Формирование проблемно разрешающего поведения. Развитие навыков и приемов позитивного </a:t>
          </a:r>
          <a:r>
            <a:rPr lang="ru-RU" sz="1600" dirty="0" err="1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переформулирования</a:t>
          </a:r>
          <a:endParaRPr lang="ru-RU" sz="16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E41A5D-7E2F-4B20-877C-4BA1C9F16D08}" type="parTrans" cxnId="{01B97DC9-DECA-45BD-BBD9-BD6B9C7486A9}">
      <dgm:prSet/>
      <dgm:spPr/>
      <dgm:t>
        <a:bodyPr/>
        <a:lstStyle/>
        <a:p>
          <a:endParaRPr lang="ru-RU"/>
        </a:p>
      </dgm:t>
    </dgm:pt>
    <dgm:pt modelId="{6EA4B1E1-A64F-40AB-BD36-628887BDEE45}" type="sibTrans" cxnId="{01B97DC9-DECA-45BD-BBD9-BD6B9C7486A9}">
      <dgm:prSet/>
      <dgm:spPr/>
      <dgm:t>
        <a:bodyPr/>
        <a:lstStyle/>
        <a:p>
          <a:endParaRPr lang="ru-RU"/>
        </a:p>
      </dgm:t>
    </dgm:pt>
    <dgm:pt modelId="{DB4274C7-BF68-4B64-B197-A355CF068BE0}">
      <dgm:prSet/>
      <dgm:spPr/>
      <dgm:t>
        <a:bodyPr/>
        <a:lstStyle/>
        <a:p>
          <a:endParaRPr lang="ru-RU" sz="12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6DFF08F-5D05-4413-B784-CB2D55725679}" type="parTrans" cxnId="{DA7FAF9B-D2EC-4F71-8AF5-A356A2AA482A}">
      <dgm:prSet/>
      <dgm:spPr/>
      <dgm:t>
        <a:bodyPr/>
        <a:lstStyle/>
        <a:p>
          <a:endParaRPr lang="ru-RU"/>
        </a:p>
      </dgm:t>
    </dgm:pt>
    <dgm:pt modelId="{3C9631E2-AF5E-4954-ACCE-3EDE5A5D508E}" type="sibTrans" cxnId="{DA7FAF9B-D2EC-4F71-8AF5-A356A2AA482A}">
      <dgm:prSet/>
      <dgm:spPr/>
      <dgm:t>
        <a:bodyPr/>
        <a:lstStyle/>
        <a:p>
          <a:endParaRPr lang="ru-RU"/>
        </a:p>
      </dgm:t>
    </dgm:pt>
    <dgm:pt modelId="{CA6B7AD8-68F5-4275-97C4-7D422407DF39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Реализация программ уверенного поведения, формирование проблемно-разрешающего поведения</a:t>
          </a:r>
        </a:p>
      </dgm:t>
    </dgm:pt>
    <dgm:pt modelId="{8DB6C97A-1680-4DE0-858C-AFA7ECF333C6}" type="parTrans" cxnId="{5223C379-A593-47A6-B518-4F0607E53F7B}">
      <dgm:prSet/>
      <dgm:spPr/>
      <dgm:t>
        <a:bodyPr/>
        <a:lstStyle/>
        <a:p>
          <a:endParaRPr lang="ru-RU"/>
        </a:p>
      </dgm:t>
    </dgm:pt>
    <dgm:pt modelId="{2D7B73A3-D8B2-49C1-8A06-5CC39C89DD41}" type="sibTrans" cxnId="{5223C379-A593-47A6-B518-4F0607E53F7B}">
      <dgm:prSet/>
      <dgm:spPr/>
      <dgm:t>
        <a:bodyPr/>
        <a:lstStyle/>
        <a:p>
          <a:endParaRPr lang="ru-RU"/>
        </a:p>
      </dgm:t>
    </dgm:pt>
    <dgm:pt modelId="{50FEB660-460F-409B-94C1-1E305A5E13E4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Обучение навыкам психоэмоциональной саморегуляции</a:t>
          </a:r>
        </a:p>
      </dgm:t>
    </dgm:pt>
    <dgm:pt modelId="{4E9FBEB3-0944-432D-B600-142CC511D8B9}" type="parTrans" cxnId="{6701DA6B-1207-46D4-9E68-60FFEDAA4860}">
      <dgm:prSet/>
      <dgm:spPr/>
      <dgm:t>
        <a:bodyPr/>
        <a:lstStyle/>
        <a:p>
          <a:endParaRPr lang="ru-RU"/>
        </a:p>
      </dgm:t>
    </dgm:pt>
    <dgm:pt modelId="{AA081DE0-B675-45C2-93CE-ACF6811325A2}" type="sibTrans" cxnId="{6701DA6B-1207-46D4-9E68-60FFEDAA4860}">
      <dgm:prSet/>
      <dgm:spPr/>
      <dgm:t>
        <a:bodyPr/>
        <a:lstStyle/>
        <a:p>
          <a:endParaRPr lang="ru-RU"/>
        </a:p>
      </dgm:t>
    </dgm:pt>
    <dgm:pt modelId="{885C1070-CE55-4D75-803F-786145D213A3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Реализация работы по выявлению детей в трудной жизненной ситуации </a:t>
          </a:r>
        </a:p>
      </dgm:t>
    </dgm:pt>
    <dgm:pt modelId="{F1D53EC1-A480-4E84-A26B-521BBE85245F}" type="parTrans" cxnId="{F8B8E19E-56D1-4804-9B24-F7AE32B5E4E6}">
      <dgm:prSet/>
      <dgm:spPr/>
      <dgm:t>
        <a:bodyPr/>
        <a:lstStyle/>
        <a:p>
          <a:endParaRPr lang="ru-RU"/>
        </a:p>
      </dgm:t>
    </dgm:pt>
    <dgm:pt modelId="{A54049FD-BF29-48CD-8C67-A2166A1AFBE4}" type="sibTrans" cxnId="{F8B8E19E-56D1-4804-9B24-F7AE32B5E4E6}">
      <dgm:prSet/>
      <dgm:spPr/>
      <dgm:t>
        <a:bodyPr/>
        <a:lstStyle/>
        <a:p>
          <a:endParaRPr lang="ru-RU"/>
        </a:p>
      </dgm:t>
    </dgm:pt>
    <dgm:pt modelId="{7A3D82C0-8DDB-428F-8B6C-5E0ACD38957E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Реализация работы по выявлению детей в трудной жизненной ситуации</a:t>
          </a:r>
        </a:p>
      </dgm:t>
    </dgm:pt>
    <dgm:pt modelId="{D2D605E5-9EC0-4FF0-8026-6F7349DF640C}" type="parTrans" cxnId="{FA2F7537-E779-46F3-90AA-9DF5B4172B2B}">
      <dgm:prSet/>
      <dgm:spPr/>
      <dgm:t>
        <a:bodyPr/>
        <a:lstStyle/>
        <a:p>
          <a:endParaRPr lang="ru-RU"/>
        </a:p>
      </dgm:t>
    </dgm:pt>
    <dgm:pt modelId="{F63FCAFA-02FC-4AB8-850B-C94662449CE8}" type="sibTrans" cxnId="{FA2F7537-E779-46F3-90AA-9DF5B4172B2B}">
      <dgm:prSet/>
      <dgm:spPr/>
      <dgm:t>
        <a:bodyPr/>
        <a:lstStyle/>
        <a:p>
          <a:endParaRPr lang="ru-RU"/>
        </a:p>
      </dgm:t>
    </dgm:pt>
    <dgm:pt modelId="{7C304D3B-0277-4F28-B18D-EFAAF3AADC60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Обеспечение психологической помощи и поддержки детям в трудной жизненной ситуации</a:t>
          </a:r>
        </a:p>
      </dgm:t>
    </dgm:pt>
    <dgm:pt modelId="{4A1CCF81-0F2E-4612-8C5F-D4F98348D3D2}" type="parTrans" cxnId="{BB41237A-AC42-49EA-A5B5-A176585631EF}">
      <dgm:prSet/>
      <dgm:spPr/>
      <dgm:t>
        <a:bodyPr/>
        <a:lstStyle/>
        <a:p>
          <a:endParaRPr lang="ru-RU"/>
        </a:p>
      </dgm:t>
    </dgm:pt>
    <dgm:pt modelId="{B8A20E53-B8D9-43C9-877F-B386145D80B4}" type="sibTrans" cxnId="{BB41237A-AC42-49EA-A5B5-A176585631EF}">
      <dgm:prSet/>
      <dgm:spPr/>
      <dgm:t>
        <a:bodyPr/>
        <a:lstStyle/>
        <a:p>
          <a:endParaRPr lang="ru-RU"/>
        </a:p>
      </dgm:t>
    </dgm:pt>
    <dgm:pt modelId="{6C9A438E-09E9-4FFD-A6BC-A5322615857F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Обучение навыкам психоэмоциональной саморегуляции</a:t>
          </a:r>
        </a:p>
      </dgm:t>
    </dgm:pt>
    <dgm:pt modelId="{FA245061-F3F7-45BE-953A-89B2E5841C2A}" type="parTrans" cxnId="{262F345B-DB90-49AB-9DC5-134B5E955E2A}">
      <dgm:prSet/>
      <dgm:spPr/>
      <dgm:t>
        <a:bodyPr/>
        <a:lstStyle/>
        <a:p>
          <a:endParaRPr lang="ru-RU"/>
        </a:p>
      </dgm:t>
    </dgm:pt>
    <dgm:pt modelId="{EF96AFFA-0D1E-4730-9F1C-CFAC24B6B510}" type="sibTrans" cxnId="{262F345B-DB90-49AB-9DC5-134B5E955E2A}">
      <dgm:prSet/>
      <dgm:spPr/>
      <dgm:t>
        <a:bodyPr/>
        <a:lstStyle/>
        <a:p>
          <a:endParaRPr lang="ru-RU"/>
        </a:p>
      </dgm:t>
    </dgm:pt>
    <dgm:pt modelId="{9EB2C446-08EB-4D7C-9E40-8B94F536A685}">
      <dgm:prSet/>
      <dgm:spPr/>
      <dgm:t>
        <a:bodyPr/>
        <a:lstStyle/>
        <a:p>
          <a:endParaRPr lang="ru-RU" sz="12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AF17C0-BB3F-4CED-97C5-B10560F06C7B}" type="parTrans" cxnId="{904714E4-2C40-4C6E-BC98-94B5500409B2}">
      <dgm:prSet/>
      <dgm:spPr/>
      <dgm:t>
        <a:bodyPr/>
        <a:lstStyle/>
        <a:p>
          <a:endParaRPr lang="ru-RU"/>
        </a:p>
      </dgm:t>
    </dgm:pt>
    <dgm:pt modelId="{F2592E45-C18C-4C35-9D03-53D8518673EF}" type="sibTrans" cxnId="{904714E4-2C40-4C6E-BC98-94B5500409B2}">
      <dgm:prSet/>
      <dgm:spPr/>
      <dgm:t>
        <a:bodyPr/>
        <a:lstStyle/>
        <a:p>
          <a:endParaRPr lang="ru-RU"/>
        </a:p>
      </dgm:t>
    </dgm:pt>
    <dgm:pt modelId="{8CD452F5-DAC1-4918-AC77-CA3B6210CA66}" type="pres">
      <dgm:prSet presAssocID="{14AA4F45-0884-4C6E-A5AA-071F409F459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E1EFEF-5672-4FE6-B5F9-A4A49495891B}" type="pres">
      <dgm:prSet presAssocID="{815C6C51-1F13-4F30-B577-7A184119A05D}" presName="linNode" presStyleCnt="0"/>
      <dgm:spPr/>
    </dgm:pt>
    <dgm:pt modelId="{BCBABA0D-13AD-453C-B1AE-76CE9A53D2E4}" type="pres">
      <dgm:prSet presAssocID="{815C6C51-1F13-4F30-B577-7A184119A05D}" presName="parentShp" presStyleLbl="node1" presStyleIdx="0" presStyleCnt="2" custScaleX="90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E2703-0650-45D9-9954-F6ED3011F5C7}" type="pres">
      <dgm:prSet presAssocID="{815C6C51-1F13-4F30-B577-7A184119A05D}" presName="childShp" presStyleLbl="bgAccFollowNode1" presStyleIdx="0" presStyleCnt="2" custScaleX="106242" custScaleY="109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550F3-C412-40FB-9FCD-94FFDB09D5F3}" type="pres">
      <dgm:prSet presAssocID="{5D1570CA-6343-45B0-9DC2-E6269EE4D344}" presName="spacing" presStyleCnt="0"/>
      <dgm:spPr/>
    </dgm:pt>
    <dgm:pt modelId="{0CF6F428-8F6E-480E-A542-D592479EA260}" type="pres">
      <dgm:prSet presAssocID="{12CADB07-AA01-41B3-BE4B-48620BB24610}" presName="linNode" presStyleCnt="0"/>
      <dgm:spPr/>
    </dgm:pt>
    <dgm:pt modelId="{5CA14DAC-C517-4B3F-AF0D-F7BDE8064B2F}" type="pres">
      <dgm:prSet presAssocID="{12CADB07-AA01-41B3-BE4B-48620BB24610}" presName="parentShp" presStyleLbl="node1" presStyleIdx="1" presStyleCnt="2" custScaleX="88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84F08-F830-4511-A690-71E9F6F8C727}" type="pres">
      <dgm:prSet presAssocID="{12CADB07-AA01-41B3-BE4B-48620BB24610}" presName="childShp" presStyleLbl="bgAccFollowNode1" presStyleIdx="1" presStyleCnt="2" custScaleX="108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2F345B-DB90-49AB-9DC5-134B5E955E2A}" srcId="{12CADB07-AA01-41B3-BE4B-48620BB24610}" destId="{6C9A438E-09E9-4FFD-A6BC-A5322615857F}" srcOrd="3" destOrd="0" parTransId="{FA245061-F3F7-45BE-953A-89B2E5841C2A}" sibTransId="{EF96AFFA-0D1E-4730-9F1C-CFAC24B6B510}"/>
    <dgm:cxn modelId="{70DB3D15-2406-4A50-9237-2B984F37D292}" srcId="{815C6C51-1F13-4F30-B577-7A184119A05D}" destId="{32678553-82F3-40DA-8CD1-DCADBC379EF6}" srcOrd="0" destOrd="0" parTransId="{81298A99-0FF5-4364-B001-F0551AA7C862}" sibTransId="{64A40BE6-2809-445F-9227-C745916DDD15}"/>
    <dgm:cxn modelId="{904714E4-2C40-4C6E-BC98-94B5500409B2}" srcId="{12CADB07-AA01-41B3-BE4B-48620BB24610}" destId="{9EB2C446-08EB-4D7C-9E40-8B94F536A685}" srcOrd="4" destOrd="0" parTransId="{B8AF17C0-BB3F-4CED-97C5-B10560F06C7B}" sibTransId="{F2592E45-C18C-4C35-9D03-53D8518673EF}"/>
    <dgm:cxn modelId="{F8B8E19E-56D1-4804-9B24-F7AE32B5E4E6}" srcId="{815C6C51-1F13-4F30-B577-7A184119A05D}" destId="{885C1070-CE55-4D75-803F-786145D213A3}" srcOrd="3" destOrd="0" parTransId="{F1D53EC1-A480-4E84-A26B-521BBE85245F}" sibTransId="{A54049FD-BF29-48CD-8C67-A2166A1AFBE4}"/>
    <dgm:cxn modelId="{31DB40D4-B7E6-4CC2-8C73-08089C0E966F}" type="presOf" srcId="{815C6C51-1F13-4F30-B577-7A184119A05D}" destId="{BCBABA0D-13AD-453C-B1AE-76CE9A53D2E4}" srcOrd="0" destOrd="0" presId="urn:microsoft.com/office/officeart/2005/8/layout/vList6"/>
    <dgm:cxn modelId="{6701DA6B-1207-46D4-9E68-60FFEDAA4860}" srcId="{815C6C51-1F13-4F30-B577-7A184119A05D}" destId="{50FEB660-460F-409B-94C1-1E305A5E13E4}" srcOrd="2" destOrd="0" parTransId="{4E9FBEB3-0944-432D-B600-142CC511D8B9}" sibTransId="{AA081DE0-B675-45C2-93CE-ACF6811325A2}"/>
    <dgm:cxn modelId="{8D2E3CB0-10C3-4A6F-9B41-E0B1C6E1A84E}" type="presOf" srcId="{14AA4F45-0884-4C6E-A5AA-071F409F459E}" destId="{8CD452F5-DAC1-4918-AC77-CA3B6210CA66}" srcOrd="0" destOrd="0" presId="urn:microsoft.com/office/officeart/2005/8/layout/vList6"/>
    <dgm:cxn modelId="{F07991EC-C538-45F7-8F28-366118BECE5D}" type="presOf" srcId="{7A3D82C0-8DDB-428F-8B6C-5E0ACD38957E}" destId="{D6584F08-F830-4511-A690-71E9F6F8C727}" srcOrd="0" destOrd="1" presId="urn:microsoft.com/office/officeart/2005/8/layout/vList6"/>
    <dgm:cxn modelId="{EFB84E65-3490-49AE-8E91-579AE842719F}" type="presOf" srcId="{9EB2C446-08EB-4D7C-9E40-8B94F536A685}" destId="{D6584F08-F830-4511-A690-71E9F6F8C727}" srcOrd="0" destOrd="4" presId="urn:microsoft.com/office/officeart/2005/8/layout/vList6"/>
    <dgm:cxn modelId="{E8D7337E-25DB-4EC3-B0B9-B693C827EB17}" srcId="{14AA4F45-0884-4C6E-A5AA-071F409F459E}" destId="{12CADB07-AA01-41B3-BE4B-48620BB24610}" srcOrd="1" destOrd="0" parTransId="{CF4CCF5B-9317-4911-9471-EBE308A6B947}" sibTransId="{E0A622AB-60D3-412D-89B4-8F183C19B15E}"/>
    <dgm:cxn modelId="{BB41237A-AC42-49EA-A5B5-A176585631EF}" srcId="{12CADB07-AA01-41B3-BE4B-48620BB24610}" destId="{7C304D3B-0277-4F28-B18D-EFAAF3AADC60}" srcOrd="2" destOrd="0" parTransId="{4A1CCF81-0F2E-4612-8C5F-D4F98348D3D2}" sibTransId="{B8A20E53-B8D9-43C9-877F-B386145D80B4}"/>
    <dgm:cxn modelId="{4D3E952A-A994-4907-9FD9-141D4DD9FF2E}" type="presOf" srcId="{32678553-82F3-40DA-8CD1-DCADBC379EF6}" destId="{6E1E2703-0650-45D9-9954-F6ED3011F5C7}" srcOrd="0" destOrd="0" presId="urn:microsoft.com/office/officeart/2005/8/layout/vList6"/>
    <dgm:cxn modelId="{A8B8BB90-4FFB-43CD-A6F5-D2B8731284C7}" type="presOf" srcId="{885C1070-CE55-4D75-803F-786145D213A3}" destId="{6E1E2703-0650-45D9-9954-F6ED3011F5C7}" srcOrd="0" destOrd="3" presId="urn:microsoft.com/office/officeart/2005/8/layout/vList6"/>
    <dgm:cxn modelId="{35D5DAF6-5610-4D40-8872-AD5CF42A578D}" type="presOf" srcId="{6C9A438E-09E9-4FFD-A6BC-A5322615857F}" destId="{D6584F08-F830-4511-A690-71E9F6F8C727}" srcOrd="0" destOrd="3" presId="urn:microsoft.com/office/officeart/2005/8/layout/vList6"/>
    <dgm:cxn modelId="{8432FA5A-7399-4A70-ADE9-AB0C0B3B92E1}" type="presOf" srcId="{12CADB07-AA01-41B3-BE4B-48620BB24610}" destId="{5CA14DAC-C517-4B3F-AF0D-F7BDE8064B2F}" srcOrd="0" destOrd="0" presId="urn:microsoft.com/office/officeart/2005/8/layout/vList6"/>
    <dgm:cxn modelId="{CC37FC88-A41D-4EC5-B32E-BA04E7AB90EA}" type="presOf" srcId="{7C304D3B-0277-4F28-B18D-EFAAF3AADC60}" destId="{D6584F08-F830-4511-A690-71E9F6F8C727}" srcOrd="0" destOrd="2" presId="urn:microsoft.com/office/officeart/2005/8/layout/vList6"/>
    <dgm:cxn modelId="{FA2F7537-E779-46F3-90AA-9DF5B4172B2B}" srcId="{12CADB07-AA01-41B3-BE4B-48620BB24610}" destId="{7A3D82C0-8DDB-428F-8B6C-5E0ACD38957E}" srcOrd="1" destOrd="0" parTransId="{D2D605E5-9EC0-4FF0-8026-6F7349DF640C}" sibTransId="{F63FCAFA-02FC-4AB8-850B-C94662449CE8}"/>
    <dgm:cxn modelId="{DA7FAF9B-D2EC-4F71-8AF5-A356A2AA482A}" srcId="{12CADB07-AA01-41B3-BE4B-48620BB24610}" destId="{DB4274C7-BF68-4B64-B197-A355CF068BE0}" srcOrd="5" destOrd="0" parTransId="{06DFF08F-5D05-4413-B784-CB2D55725679}" sibTransId="{3C9631E2-AF5E-4954-ACCE-3EDE5A5D508E}"/>
    <dgm:cxn modelId="{91C8914F-7CD8-4DC0-A029-7241DE5B2A6A}" type="presOf" srcId="{DB4274C7-BF68-4B64-B197-A355CF068BE0}" destId="{D6584F08-F830-4511-A690-71E9F6F8C727}" srcOrd="0" destOrd="5" presId="urn:microsoft.com/office/officeart/2005/8/layout/vList6"/>
    <dgm:cxn modelId="{5223C379-A593-47A6-B518-4F0607E53F7B}" srcId="{815C6C51-1F13-4F30-B577-7A184119A05D}" destId="{CA6B7AD8-68F5-4275-97C4-7D422407DF39}" srcOrd="1" destOrd="0" parTransId="{8DB6C97A-1680-4DE0-858C-AFA7ECF333C6}" sibTransId="{2D7B73A3-D8B2-49C1-8A06-5CC39C89DD41}"/>
    <dgm:cxn modelId="{8E04C4A8-5827-4F93-AE5D-C0BDA9A977A6}" type="presOf" srcId="{50FEB660-460F-409B-94C1-1E305A5E13E4}" destId="{6E1E2703-0650-45D9-9954-F6ED3011F5C7}" srcOrd="0" destOrd="2" presId="urn:microsoft.com/office/officeart/2005/8/layout/vList6"/>
    <dgm:cxn modelId="{B84DA293-57F0-4829-B04B-597B6B447221}" srcId="{14AA4F45-0884-4C6E-A5AA-071F409F459E}" destId="{815C6C51-1F13-4F30-B577-7A184119A05D}" srcOrd="0" destOrd="0" parTransId="{69506BEC-1CBF-48BB-92B7-45E6ABDD34C1}" sibTransId="{5D1570CA-6343-45B0-9DC2-E6269EE4D344}"/>
    <dgm:cxn modelId="{83D8CF20-3EDE-4427-B618-A2FC0B5A6418}" type="presOf" srcId="{CA6B7AD8-68F5-4275-97C4-7D422407DF39}" destId="{6E1E2703-0650-45D9-9954-F6ED3011F5C7}" srcOrd="0" destOrd="1" presId="urn:microsoft.com/office/officeart/2005/8/layout/vList6"/>
    <dgm:cxn modelId="{34CD2283-FE4D-4478-BD54-F2C7BFC39DAE}" type="presOf" srcId="{ADC0B909-3B57-420B-9927-A86AA4498E68}" destId="{D6584F08-F830-4511-A690-71E9F6F8C727}" srcOrd="0" destOrd="0" presId="urn:microsoft.com/office/officeart/2005/8/layout/vList6"/>
    <dgm:cxn modelId="{01B97DC9-DECA-45BD-BBD9-BD6B9C7486A9}" srcId="{12CADB07-AA01-41B3-BE4B-48620BB24610}" destId="{ADC0B909-3B57-420B-9927-A86AA4498E68}" srcOrd="0" destOrd="0" parTransId="{F3E41A5D-7E2F-4B20-877C-4BA1C9F16D08}" sibTransId="{6EA4B1E1-A64F-40AB-BD36-628887BDEE45}"/>
    <dgm:cxn modelId="{5DEAEFC2-72D4-4D53-AE4B-2093F4DE602C}" type="presParOf" srcId="{8CD452F5-DAC1-4918-AC77-CA3B6210CA66}" destId="{DCE1EFEF-5672-4FE6-B5F9-A4A49495891B}" srcOrd="0" destOrd="0" presId="urn:microsoft.com/office/officeart/2005/8/layout/vList6"/>
    <dgm:cxn modelId="{260B5C55-AD9E-4037-8A67-206EE32B985A}" type="presParOf" srcId="{DCE1EFEF-5672-4FE6-B5F9-A4A49495891B}" destId="{BCBABA0D-13AD-453C-B1AE-76CE9A53D2E4}" srcOrd="0" destOrd="0" presId="urn:microsoft.com/office/officeart/2005/8/layout/vList6"/>
    <dgm:cxn modelId="{2B269662-74BF-479D-AD36-616514DF5D7F}" type="presParOf" srcId="{DCE1EFEF-5672-4FE6-B5F9-A4A49495891B}" destId="{6E1E2703-0650-45D9-9954-F6ED3011F5C7}" srcOrd="1" destOrd="0" presId="urn:microsoft.com/office/officeart/2005/8/layout/vList6"/>
    <dgm:cxn modelId="{22A514FB-2B99-4F85-BDBF-A4535E3A958F}" type="presParOf" srcId="{8CD452F5-DAC1-4918-AC77-CA3B6210CA66}" destId="{672550F3-C412-40FB-9FCD-94FFDB09D5F3}" srcOrd="1" destOrd="0" presId="urn:microsoft.com/office/officeart/2005/8/layout/vList6"/>
    <dgm:cxn modelId="{F9923974-E89C-45D0-8942-4E050AB23FF5}" type="presParOf" srcId="{8CD452F5-DAC1-4918-AC77-CA3B6210CA66}" destId="{0CF6F428-8F6E-480E-A542-D592479EA260}" srcOrd="2" destOrd="0" presId="urn:microsoft.com/office/officeart/2005/8/layout/vList6"/>
    <dgm:cxn modelId="{8EF5814F-23A1-4D84-A6AC-40E1D982268D}" type="presParOf" srcId="{0CF6F428-8F6E-480E-A542-D592479EA260}" destId="{5CA14DAC-C517-4B3F-AF0D-F7BDE8064B2F}" srcOrd="0" destOrd="0" presId="urn:microsoft.com/office/officeart/2005/8/layout/vList6"/>
    <dgm:cxn modelId="{E2244AD3-36A4-4F78-A36E-CA3E21A50019}" type="presParOf" srcId="{0CF6F428-8F6E-480E-A542-D592479EA260}" destId="{D6584F08-F830-4511-A690-71E9F6F8C72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AA4F45-0884-4C6E-A5AA-071F409F459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5C6C51-1F13-4F30-B577-7A184119A05D}">
      <dgm:prSet phldrT="[Текст]"/>
      <dgm:spPr>
        <a:solidFill>
          <a:srgbClr val="0070C0"/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Социальная активность (СА)</a:t>
          </a:r>
          <a:r>
            <a:rPr lang="ru-RU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- активная жизненная позиция, </a:t>
          </a:r>
          <a:r>
            <a:rPr lang="ru-RU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выражающаяся в стремлении влиять на свою жизнь и окружающие условия</a:t>
          </a:r>
          <a:r>
            <a:rPr lang="ru-RU" spc="-15" dirty="0" smtClean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506BEC-1CBF-48BB-92B7-45E6ABDD34C1}" type="parTrans" cxnId="{B84DA293-57F0-4829-B04B-597B6B447221}">
      <dgm:prSet/>
      <dgm:spPr/>
      <dgm:t>
        <a:bodyPr/>
        <a:lstStyle/>
        <a:p>
          <a:endParaRPr lang="ru-RU"/>
        </a:p>
      </dgm:t>
    </dgm:pt>
    <dgm:pt modelId="{5D1570CA-6343-45B0-9DC2-E6269EE4D344}" type="sibTrans" cxnId="{B84DA293-57F0-4829-B04B-597B6B447221}">
      <dgm:prSet/>
      <dgm:spPr/>
      <dgm:t>
        <a:bodyPr/>
        <a:lstStyle/>
        <a:p>
          <a:endParaRPr lang="ru-RU"/>
        </a:p>
      </dgm:t>
    </dgm:pt>
    <dgm:pt modelId="{32678553-82F3-40DA-8CD1-DCADBC379EF6}">
      <dgm:prSet phldrT="[Текст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деятельности: совершенствование технологии проектной деятельности, внимание к приемам и методам повышения уровня самостоятельности на уроке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298A99-0FF5-4364-B001-F0551AA7C862}" type="parTrans" cxnId="{70DB3D15-2406-4A50-9237-2B984F37D292}">
      <dgm:prSet/>
      <dgm:spPr/>
      <dgm:t>
        <a:bodyPr/>
        <a:lstStyle/>
        <a:p>
          <a:endParaRPr lang="ru-RU"/>
        </a:p>
      </dgm:t>
    </dgm:pt>
    <dgm:pt modelId="{64A40BE6-2809-445F-9227-C745916DDD15}" type="sibTrans" cxnId="{70DB3D15-2406-4A50-9237-2B984F37D292}">
      <dgm:prSet/>
      <dgm:spPr/>
      <dgm:t>
        <a:bodyPr/>
        <a:lstStyle/>
        <a:p>
          <a:endParaRPr lang="ru-RU"/>
        </a:p>
      </dgm:t>
    </dgm:pt>
    <dgm:pt modelId="{12CADB07-AA01-41B3-BE4B-48620BB24610}">
      <dgm:prSet/>
      <dgm:spPr>
        <a:solidFill>
          <a:srgbClr val="0070C0"/>
        </a:solidFill>
      </dgm:spPr>
      <dgm:t>
        <a:bodyPr/>
        <a:lstStyle/>
        <a:p>
          <a:r>
            <a:rPr lang="ru-RU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Самоконтроль поведения (СП) – </a:t>
          </a:r>
          <a:r>
            <a:rPr lang="ru-RU" b="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сознательная активность по управлению своими поступками, в соответствии с убеждениями и принципами</a:t>
          </a:r>
        </a:p>
        <a:p>
          <a:endParaRPr lang="ru-RU" dirty="0" smtClean="0"/>
        </a:p>
      </dgm:t>
    </dgm:pt>
    <dgm:pt modelId="{CF4CCF5B-9317-4911-9471-EBE308A6B947}" type="parTrans" cxnId="{E8D7337E-25DB-4EC3-B0B9-B693C827EB17}">
      <dgm:prSet/>
      <dgm:spPr/>
      <dgm:t>
        <a:bodyPr/>
        <a:lstStyle/>
        <a:p>
          <a:endParaRPr lang="ru-RU"/>
        </a:p>
      </dgm:t>
    </dgm:pt>
    <dgm:pt modelId="{E0A622AB-60D3-412D-89B4-8F183C19B15E}" type="sibTrans" cxnId="{E8D7337E-25DB-4EC3-B0B9-B693C827EB17}">
      <dgm:prSet/>
      <dgm:spPr/>
      <dgm:t>
        <a:bodyPr/>
        <a:lstStyle/>
        <a:p>
          <a:endParaRPr lang="ru-RU"/>
        </a:p>
      </dgm:t>
    </dgm:pt>
    <dgm:pt modelId="{ADC0B909-3B57-420B-9927-A86AA4498E68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 совершенствование технологии проектной деятельности, внимание к приемам и методам повышения уровня самостоятельности на уроке, а также формирование способности к самооценке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E41A5D-7E2F-4B20-877C-4BA1C9F16D08}" type="parTrans" cxnId="{01B97DC9-DECA-45BD-BBD9-BD6B9C7486A9}">
      <dgm:prSet/>
      <dgm:spPr/>
      <dgm:t>
        <a:bodyPr/>
        <a:lstStyle/>
        <a:p>
          <a:endParaRPr lang="ru-RU"/>
        </a:p>
      </dgm:t>
    </dgm:pt>
    <dgm:pt modelId="{6EA4B1E1-A64F-40AB-BD36-628887BDEE45}" type="sibTrans" cxnId="{01B97DC9-DECA-45BD-BBD9-BD6B9C7486A9}">
      <dgm:prSet/>
      <dgm:spPr/>
      <dgm:t>
        <a:bodyPr/>
        <a:lstStyle/>
        <a:p>
          <a:endParaRPr lang="ru-RU"/>
        </a:p>
      </dgm:t>
    </dgm:pt>
    <dgm:pt modelId="{CB14CE43-FBB4-40F9-A0CF-3B9BFDD536CE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ru-RU" sz="11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76E6DC-74F9-4AB9-A4D8-AF472017A105}" type="parTrans" cxnId="{A8F2B3D3-1F90-4E94-8F5D-A82FD6204E9E}">
      <dgm:prSet/>
      <dgm:spPr/>
      <dgm:t>
        <a:bodyPr/>
        <a:lstStyle/>
        <a:p>
          <a:endParaRPr lang="ru-RU"/>
        </a:p>
      </dgm:t>
    </dgm:pt>
    <dgm:pt modelId="{AA5ED51F-FF5E-49D0-AC21-81E59606689F}" type="sibTrans" cxnId="{A8F2B3D3-1F90-4E94-8F5D-A82FD6204E9E}">
      <dgm:prSet/>
      <dgm:spPr/>
      <dgm:t>
        <a:bodyPr/>
        <a:lstStyle/>
        <a:p>
          <a:endParaRPr lang="ru-RU"/>
        </a:p>
      </dgm:t>
    </dgm:pt>
    <dgm:pt modelId="{D835E3E9-C3CE-481F-86F1-345864BFF00C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Содействие формированию позитивного психологического климата в классе/группе</a:t>
          </a:r>
        </a:p>
      </dgm:t>
    </dgm:pt>
    <dgm:pt modelId="{8426F0A3-4437-46BD-BF0F-783E6D74B239}" type="parTrans" cxnId="{F2BDE622-184F-4978-85A6-4AFDBB34A45B}">
      <dgm:prSet/>
      <dgm:spPr/>
      <dgm:t>
        <a:bodyPr/>
        <a:lstStyle/>
        <a:p>
          <a:endParaRPr lang="ru-RU"/>
        </a:p>
      </dgm:t>
    </dgm:pt>
    <dgm:pt modelId="{E2CA9199-869E-4A0E-B7C0-FEFF72E4DCC9}" type="sibTrans" cxnId="{F2BDE622-184F-4978-85A6-4AFDBB34A45B}">
      <dgm:prSet/>
      <dgm:spPr/>
      <dgm:t>
        <a:bodyPr/>
        <a:lstStyle/>
        <a:p>
          <a:endParaRPr lang="ru-RU"/>
        </a:p>
      </dgm:t>
    </dgm:pt>
    <dgm:pt modelId="{9221DF93-1432-47CC-83BA-2BAEE34E514C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Развитие медиативных технологий</a:t>
          </a:r>
        </a:p>
      </dgm:t>
    </dgm:pt>
    <dgm:pt modelId="{FE2F9ACF-5008-4B6B-A2BA-3AFE609233E2}" type="parTrans" cxnId="{EFEFA524-36A0-41AC-B59B-472E3CE74F63}">
      <dgm:prSet/>
      <dgm:spPr/>
      <dgm:t>
        <a:bodyPr/>
        <a:lstStyle/>
        <a:p>
          <a:endParaRPr lang="ru-RU"/>
        </a:p>
      </dgm:t>
    </dgm:pt>
    <dgm:pt modelId="{89B1D829-B29D-4558-B01B-3BC51CF7AFB3}" type="sibTrans" cxnId="{EFEFA524-36A0-41AC-B59B-472E3CE74F63}">
      <dgm:prSet/>
      <dgm:spPr/>
      <dgm:t>
        <a:bodyPr/>
        <a:lstStyle/>
        <a:p>
          <a:endParaRPr lang="ru-RU"/>
        </a:p>
      </dgm:t>
    </dgm:pt>
    <dgm:pt modelId="{07FEEDD1-ADB4-48FD-8CAB-E50FE446F2CE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</a:t>
          </a:r>
          <a:r>
            <a:rPr lang="ru-RU" sz="1400" dirty="0" err="1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просоциальной</a:t>
          </a:r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деятельности, обеспечивающих  чувство востребованности, социального признания:</a:t>
          </a:r>
        </a:p>
      </dgm:t>
    </dgm:pt>
    <dgm:pt modelId="{3731E485-7381-4DEF-8B3E-42AECA70FC2C}" type="parTrans" cxnId="{A5DF0915-E102-4C2E-A08B-AE416D478E9C}">
      <dgm:prSet/>
      <dgm:spPr/>
      <dgm:t>
        <a:bodyPr/>
        <a:lstStyle/>
        <a:p>
          <a:endParaRPr lang="ru-RU"/>
        </a:p>
      </dgm:t>
    </dgm:pt>
    <dgm:pt modelId="{F041705B-FF00-415D-BD2F-F2C39E705599}" type="sibTrans" cxnId="{A5DF0915-E102-4C2E-A08B-AE416D478E9C}">
      <dgm:prSet/>
      <dgm:spPr/>
      <dgm:t>
        <a:bodyPr/>
        <a:lstStyle/>
        <a:p>
          <a:endParaRPr lang="ru-RU"/>
        </a:p>
      </dgm:t>
    </dgm:pt>
    <dgm:pt modelId="{E06B6F2B-F674-49C4-83D3-148D52536DD2}">
      <dgm:prSet custT="1"/>
      <dgm:spPr/>
      <dgm:t>
        <a:bodyPr/>
        <a:lstStyle/>
        <a:p>
          <a:endParaRPr lang="ru-RU" sz="11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EF0EE52-99BC-4403-8641-1FC2B11A4819}" type="parTrans" cxnId="{3D2F4427-54D3-4C90-8C8B-2B824757D30D}">
      <dgm:prSet/>
      <dgm:spPr/>
      <dgm:t>
        <a:bodyPr/>
        <a:lstStyle/>
        <a:p>
          <a:endParaRPr lang="ru-RU"/>
        </a:p>
      </dgm:t>
    </dgm:pt>
    <dgm:pt modelId="{EFDBDB88-DEB6-4461-A63C-9835C77E813E}" type="sibTrans" cxnId="{3D2F4427-54D3-4C90-8C8B-2B824757D30D}">
      <dgm:prSet/>
      <dgm:spPr/>
      <dgm:t>
        <a:bodyPr/>
        <a:lstStyle/>
        <a:p>
          <a:endParaRPr lang="ru-RU"/>
        </a:p>
      </dgm:t>
    </dgm:pt>
    <dgm:pt modelId="{25B6380A-F408-49E6-9F35-208D5166EF17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Реализация программ формирования жизненных умений, формирование стратегий эффективного решения проблем</a:t>
          </a:r>
        </a:p>
      </dgm:t>
    </dgm:pt>
    <dgm:pt modelId="{68B1C55A-7A7D-4D54-9C0B-F21DAA0C8BB2}" type="parTrans" cxnId="{B3991A8D-578E-40E8-85AC-228EDF2FC331}">
      <dgm:prSet/>
      <dgm:spPr/>
      <dgm:t>
        <a:bodyPr/>
        <a:lstStyle/>
        <a:p>
          <a:endParaRPr lang="ru-RU"/>
        </a:p>
      </dgm:t>
    </dgm:pt>
    <dgm:pt modelId="{8A6C23D4-191F-42EC-9B0F-9FD99F036288}" type="sibTrans" cxnId="{B3991A8D-578E-40E8-85AC-228EDF2FC331}">
      <dgm:prSet/>
      <dgm:spPr/>
      <dgm:t>
        <a:bodyPr/>
        <a:lstStyle/>
        <a:p>
          <a:endParaRPr lang="ru-RU"/>
        </a:p>
      </dgm:t>
    </dgm:pt>
    <dgm:pt modelId="{C5584FE0-9900-481F-9AE8-43B59E9DA37A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программ прямой профилактики, направленных на отработку навыков и умений отказа в ситуациях риска («умей сказать нет»), распознавания манипуляций и формирование способности противодействия им</a:t>
          </a:r>
        </a:p>
      </dgm:t>
    </dgm:pt>
    <dgm:pt modelId="{BCEADF99-4CC6-45C7-B92C-9874F408C4D6}" type="parTrans" cxnId="{BC7EE3A7-1273-461F-93B9-B5B56A3450B3}">
      <dgm:prSet/>
      <dgm:spPr/>
      <dgm:t>
        <a:bodyPr/>
        <a:lstStyle/>
        <a:p>
          <a:endParaRPr lang="ru-RU"/>
        </a:p>
      </dgm:t>
    </dgm:pt>
    <dgm:pt modelId="{E6B2E3AA-0B6E-4AE9-B557-8893CF21A87E}" type="sibTrans" cxnId="{BC7EE3A7-1273-461F-93B9-B5B56A3450B3}">
      <dgm:prSet/>
      <dgm:spPr/>
      <dgm:t>
        <a:bodyPr/>
        <a:lstStyle/>
        <a:p>
          <a:endParaRPr lang="ru-RU"/>
        </a:p>
      </dgm:t>
    </dgm:pt>
    <dgm:pt modelId="{AF0FFB5E-FE8B-4529-AB40-682250701090}">
      <dgm:prSet/>
      <dgm:spPr/>
      <dgm:t>
        <a:bodyPr/>
        <a:lstStyle/>
        <a:p>
          <a:endParaRPr lang="ru-RU" sz="10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B7A4301-1613-44DD-86E2-21DF6E1F3A76}" type="parTrans" cxnId="{F66A33EB-CE94-4C2C-8DAE-E33FB8A387F9}">
      <dgm:prSet/>
      <dgm:spPr/>
      <dgm:t>
        <a:bodyPr/>
        <a:lstStyle/>
        <a:p>
          <a:endParaRPr lang="ru-RU"/>
        </a:p>
      </dgm:t>
    </dgm:pt>
    <dgm:pt modelId="{4ACFE667-B198-41AB-BB59-4B51EF101575}" type="sibTrans" cxnId="{F66A33EB-CE94-4C2C-8DAE-E33FB8A387F9}">
      <dgm:prSet/>
      <dgm:spPr/>
      <dgm:t>
        <a:bodyPr/>
        <a:lstStyle/>
        <a:p>
          <a:endParaRPr lang="ru-RU"/>
        </a:p>
      </dgm:t>
    </dgm:pt>
    <dgm:pt modelId="{3053C2E6-33AD-4FFD-8D08-1AEA59770038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волонтерская деятельность, проектная деятельность, трудовая деятельность</a:t>
          </a:r>
        </a:p>
      </dgm:t>
    </dgm:pt>
    <dgm:pt modelId="{8112D078-BC1D-4B48-83C9-4F1141077AC6}" type="parTrans" cxnId="{9A023704-422F-47CF-A932-F4FCF8E592CA}">
      <dgm:prSet/>
      <dgm:spPr/>
      <dgm:t>
        <a:bodyPr/>
        <a:lstStyle/>
        <a:p>
          <a:endParaRPr lang="ru-RU"/>
        </a:p>
      </dgm:t>
    </dgm:pt>
    <dgm:pt modelId="{BB60A376-AE45-4C9E-BDFC-AF06ACC08E3D}" type="sibTrans" cxnId="{9A023704-422F-47CF-A932-F4FCF8E592CA}">
      <dgm:prSet/>
      <dgm:spPr/>
      <dgm:t>
        <a:bodyPr/>
        <a:lstStyle/>
        <a:p>
          <a:endParaRPr lang="ru-RU"/>
        </a:p>
      </dgm:t>
    </dgm:pt>
    <dgm:pt modelId="{8CD452F5-DAC1-4918-AC77-CA3B6210CA66}" type="pres">
      <dgm:prSet presAssocID="{14AA4F45-0884-4C6E-A5AA-071F409F459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E1EFEF-5672-4FE6-B5F9-A4A49495891B}" type="pres">
      <dgm:prSet presAssocID="{815C6C51-1F13-4F30-B577-7A184119A05D}" presName="linNode" presStyleCnt="0"/>
      <dgm:spPr/>
    </dgm:pt>
    <dgm:pt modelId="{BCBABA0D-13AD-453C-B1AE-76CE9A53D2E4}" type="pres">
      <dgm:prSet presAssocID="{815C6C51-1F13-4F30-B577-7A184119A05D}" presName="parentShp" presStyleLbl="node1" presStyleIdx="0" presStyleCnt="2" custScaleX="90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E2703-0650-45D9-9954-F6ED3011F5C7}" type="pres">
      <dgm:prSet presAssocID="{815C6C51-1F13-4F30-B577-7A184119A05D}" presName="childShp" presStyleLbl="bgAccFollowNode1" presStyleIdx="0" presStyleCnt="2" custScaleX="106242" custScaleY="109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550F3-C412-40FB-9FCD-94FFDB09D5F3}" type="pres">
      <dgm:prSet presAssocID="{5D1570CA-6343-45B0-9DC2-E6269EE4D344}" presName="spacing" presStyleCnt="0"/>
      <dgm:spPr/>
    </dgm:pt>
    <dgm:pt modelId="{0CF6F428-8F6E-480E-A542-D592479EA260}" type="pres">
      <dgm:prSet presAssocID="{12CADB07-AA01-41B3-BE4B-48620BB24610}" presName="linNode" presStyleCnt="0"/>
      <dgm:spPr/>
    </dgm:pt>
    <dgm:pt modelId="{5CA14DAC-C517-4B3F-AF0D-F7BDE8064B2F}" type="pres">
      <dgm:prSet presAssocID="{12CADB07-AA01-41B3-BE4B-48620BB24610}" presName="parentShp" presStyleLbl="node1" presStyleIdx="1" presStyleCnt="2" custScaleX="88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84F08-F830-4511-A690-71E9F6F8C727}" type="pres">
      <dgm:prSet presAssocID="{12CADB07-AA01-41B3-BE4B-48620BB24610}" presName="childShp" presStyleLbl="bgAccFollowNode1" presStyleIdx="1" presStyleCnt="2" custScaleX="108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991A8D-578E-40E8-85AC-228EDF2FC331}" srcId="{12CADB07-AA01-41B3-BE4B-48620BB24610}" destId="{25B6380A-F408-49E6-9F35-208D5166EF17}" srcOrd="1" destOrd="0" parTransId="{68B1C55A-7A7D-4D54-9C0B-F21DAA0C8BB2}" sibTransId="{8A6C23D4-191F-42EC-9B0F-9FD99F036288}"/>
    <dgm:cxn modelId="{2993F20B-D357-4BFC-BBC1-6C5AF2A9A626}" type="presOf" srcId="{CB14CE43-FBB4-40F9-A0CF-3B9BFDD536CE}" destId="{6E1E2703-0650-45D9-9954-F6ED3011F5C7}" srcOrd="0" destOrd="6" presId="urn:microsoft.com/office/officeart/2005/8/layout/vList6"/>
    <dgm:cxn modelId="{9A023704-422F-47CF-A932-F4FCF8E592CA}" srcId="{815C6C51-1F13-4F30-B577-7A184119A05D}" destId="{3053C2E6-33AD-4FFD-8D08-1AEA59770038}" srcOrd="4" destOrd="0" parTransId="{8112D078-BC1D-4B48-83C9-4F1141077AC6}" sibTransId="{BB60A376-AE45-4C9E-BDFC-AF06ACC08E3D}"/>
    <dgm:cxn modelId="{BC7EE3A7-1273-461F-93B9-B5B56A3450B3}" srcId="{12CADB07-AA01-41B3-BE4B-48620BB24610}" destId="{C5584FE0-9900-481F-9AE8-43B59E9DA37A}" srcOrd="2" destOrd="0" parTransId="{BCEADF99-4CC6-45C7-B92C-9874F408C4D6}" sibTransId="{E6B2E3AA-0B6E-4AE9-B557-8893CF21A87E}"/>
    <dgm:cxn modelId="{A5DF0915-E102-4C2E-A08B-AE416D478E9C}" srcId="{815C6C51-1F13-4F30-B577-7A184119A05D}" destId="{07FEEDD1-ADB4-48FD-8CAB-E50FE446F2CE}" srcOrd="3" destOrd="0" parTransId="{3731E485-7381-4DEF-8B3E-42AECA70FC2C}" sibTransId="{F041705B-FF00-415D-BD2F-F2C39E705599}"/>
    <dgm:cxn modelId="{B1F5020F-433B-4088-A64A-B358B292BFD7}" type="presOf" srcId="{25B6380A-F408-49E6-9F35-208D5166EF17}" destId="{D6584F08-F830-4511-A690-71E9F6F8C727}" srcOrd="0" destOrd="1" presId="urn:microsoft.com/office/officeart/2005/8/layout/vList6"/>
    <dgm:cxn modelId="{89958EE8-B669-44BF-95E3-D2E4B819F5ED}" type="presOf" srcId="{C5584FE0-9900-481F-9AE8-43B59E9DA37A}" destId="{D6584F08-F830-4511-A690-71E9F6F8C727}" srcOrd="0" destOrd="2" presId="urn:microsoft.com/office/officeart/2005/8/layout/vList6"/>
    <dgm:cxn modelId="{70DB3D15-2406-4A50-9237-2B984F37D292}" srcId="{815C6C51-1F13-4F30-B577-7A184119A05D}" destId="{32678553-82F3-40DA-8CD1-DCADBC379EF6}" srcOrd="0" destOrd="0" parTransId="{81298A99-0FF5-4364-B001-F0551AA7C862}" sibTransId="{64A40BE6-2809-445F-9227-C745916DDD15}"/>
    <dgm:cxn modelId="{F66A33EB-CE94-4C2C-8DAE-E33FB8A387F9}" srcId="{12CADB07-AA01-41B3-BE4B-48620BB24610}" destId="{AF0FFB5E-FE8B-4529-AB40-682250701090}" srcOrd="3" destOrd="0" parTransId="{FB7A4301-1613-44DD-86E2-21DF6E1F3A76}" sibTransId="{4ACFE667-B198-41AB-BB59-4B51EF101575}"/>
    <dgm:cxn modelId="{1A50B6DF-FD89-4975-9E04-D6AF74499DAD}" type="presOf" srcId="{AF0FFB5E-FE8B-4529-AB40-682250701090}" destId="{D6584F08-F830-4511-A690-71E9F6F8C727}" srcOrd="0" destOrd="3" presId="urn:microsoft.com/office/officeart/2005/8/layout/vList6"/>
    <dgm:cxn modelId="{FE3D4382-F3BB-482F-BD1A-D003AA556FA8}" type="presOf" srcId="{ADC0B909-3B57-420B-9927-A86AA4498E68}" destId="{D6584F08-F830-4511-A690-71E9F6F8C727}" srcOrd="0" destOrd="0" presId="urn:microsoft.com/office/officeart/2005/8/layout/vList6"/>
    <dgm:cxn modelId="{E8D7337E-25DB-4EC3-B0B9-B693C827EB17}" srcId="{14AA4F45-0884-4C6E-A5AA-071F409F459E}" destId="{12CADB07-AA01-41B3-BE4B-48620BB24610}" srcOrd="1" destOrd="0" parTransId="{CF4CCF5B-9317-4911-9471-EBE308A6B947}" sibTransId="{E0A622AB-60D3-412D-89B4-8F183C19B15E}"/>
    <dgm:cxn modelId="{3339F4D5-CA19-40EB-BD77-1547BF1EA7A9}" type="presOf" srcId="{3053C2E6-33AD-4FFD-8D08-1AEA59770038}" destId="{6E1E2703-0650-45D9-9954-F6ED3011F5C7}" srcOrd="0" destOrd="4" presId="urn:microsoft.com/office/officeart/2005/8/layout/vList6"/>
    <dgm:cxn modelId="{E33269D8-1E9E-49B5-887D-6B4E88F29463}" type="presOf" srcId="{D835E3E9-C3CE-481F-86F1-345864BFF00C}" destId="{6E1E2703-0650-45D9-9954-F6ED3011F5C7}" srcOrd="0" destOrd="1" presId="urn:microsoft.com/office/officeart/2005/8/layout/vList6"/>
    <dgm:cxn modelId="{291951F5-228B-4C90-8CDB-3782FDE30537}" type="presOf" srcId="{E06B6F2B-F674-49C4-83D3-148D52536DD2}" destId="{6E1E2703-0650-45D9-9954-F6ED3011F5C7}" srcOrd="0" destOrd="5" presId="urn:microsoft.com/office/officeart/2005/8/layout/vList6"/>
    <dgm:cxn modelId="{F2BDE622-184F-4978-85A6-4AFDBB34A45B}" srcId="{815C6C51-1F13-4F30-B577-7A184119A05D}" destId="{D835E3E9-C3CE-481F-86F1-345864BFF00C}" srcOrd="1" destOrd="0" parTransId="{8426F0A3-4437-46BD-BF0F-783E6D74B239}" sibTransId="{E2CA9199-869E-4A0E-B7C0-FEFF72E4DCC9}"/>
    <dgm:cxn modelId="{59FB9F8D-B0F6-4717-9F62-95DA30673C63}" type="presOf" srcId="{815C6C51-1F13-4F30-B577-7A184119A05D}" destId="{BCBABA0D-13AD-453C-B1AE-76CE9A53D2E4}" srcOrd="0" destOrd="0" presId="urn:microsoft.com/office/officeart/2005/8/layout/vList6"/>
    <dgm:cxn modelId="{29324EE3-B40F-4936-8091-E717EB888D64}" type="presOf" srcId="{14AA4F45-0884-4C6E-A5AA-071F409F459E}" destId="{8CD452F5-DAC1-4918-AC77-CA3B6210CA66}" srcOrd="0" destOrd="0" presId="urn:microsoft.com/office/officeart/2005/8/layout/vList6"/>
    <dgm:cxn modelId="{AE7E8039-8435-4627-B4AD-5E97A6DF5B53}" type="presOf" srcId="{07FEEDD1-ADB4-48FD-8CAB-E50FE446F2CE}" destId="{6E1E2703-0650-45D9-9954-F6ED3011F5C7}" srcOrd="0" destOrd="3" presId="urn:microsoft.com/office/officeart/2005/8/layout/vList6"/>
    <dgm:cxn modelId="{3D2F4427-54D3-4C90-8C8B-2B824757D30D}" srcId="{815C6C51-1F13-4F30-B577-7A184119A05D}" destId="{E06B6F2B-F674-49C4-83D3-148D52536DD2}" srcOrd="5" destOrd="0" parTransId="{6EF0EE52-99BC-4403-8641-1FC2B11A4819}" sibTransId="{EFDBDB88-DEB6-4461-A63C-9835C77E813E}"/>
    <dgm:cxn modelId="{C7A06546-F21E-4EB2-AE4F-4365E9630747}" type="presOf" srcId="{12CADB07-AA01-41B3-BE4B-48620BB24610}" destId="{5CA14DAC-C517-4B3F-AF0D-F7BDE8064B2F}" srcOrd="0" destOrd="0" presId="urn:microsoft.com/office/officeart/2005/8/layout/vList6"/>
    <dgm:cxn modelId="{3F388F29-F080-4D69-A653-D0D43BA50181}" type="presOf" srcId="{32678553-82F3-40DA-8CD1-DCADBC379EF6}" destId="{6E1E2703-0650-45D9-9954-F6ED3011F5C7}" srcOrd="0" destOrd="0" presId="urn:microsoft.com/office/officeart/2005/8/layout/vList6"/>
    <dgm:cxn modelId="{B84DA293-57F0-4829-B04B-597B6B447221}" srcId="{14AA4F45-0884-4C6E-A5AA-071F409F459E}" destId="{815C6C51-1F13-4F30-B577-7A184119A05D}" srcOrd="0" destOrd="0" parTransId="{69506BEC-1CBF-48BB-92B7-45E6ABDD34C1}" sibTransId="{5D1570CA-6343-45B0-9DC2-E6269EE4D344}"/>
    <dgm:cxn modelId="{2C96D04A-1090-43A6-B39C-EE402B4C0015}" type="presOf" srcId="{9221DF93-1432-47CC-83BA-2BAEE34E514C}" destId="{6E1E2703-0650-45D9-9954-F6ED3011F5C7}" srcOrd="0" destOrd="2" presId="urn:microsoft.com/office/officeart/2005/8/layout/vList6"/>
    <dgm:cxn modelId="{A8F2B3D3-1F90-4E94-8F5D-A82FD6204E9E}" srcId="{815C6C51-1F13-4F30-B577-7A184119A05D}" destId="{CB14CE43-FBB4-40F9-A0CF-3B9BFDD536CE}" srcOrd="6" destOrd="0" parTransId="{C676E6DC-74F9-4AB9-A4D8-AF472017A105}" sibTransId="{AA5ED51F-FF5E-49D0-AC21-81E59606689F}"/>
    <dgm:cxn modelId="{01B97DC9-DECA-45BD-BBD9-BD6B9C7486A9}" srcId="{12CADB07-AA01-41B3-BE4B-48620BB24610}" destId="{ADC0B909-3B57-420B-9927-A86AA4498E68}" srcOrd="0" destOrd="0" parTransId="{F3E41A5D-7E2F-4B20-877C-4BA1C9F16D08}" sibTransId="{6EA4B1E1-A64F-40AB-BD36-628887BDEE45}"/>
    <dgm:cxn modelId="{EFEFA524-36A0-41AC-B59B-472E3CE74F63}" srcId="{815C6C51-1F13-4F30-B577-7A184119A05D}" destId="{9221DF93-1432-47CC-83BA-2BAEE34E514C}" srcOrd="2" destOrd="0" parTransId="{FE2F9ACF-5008-4B6B-A2BA-3AFE609233E2}" sibTransId="{89B1D829-B29D-4558-B01B-3BC51CF7AFB3}"/>
    <dgm:cxn modelId="{DD2148BF-8AC6-4894-871D-D337E02899DA}" type="presParOf" srcId="{8CD452F5-DAC1-4918-AC77-CA3B6210CA66}" destId="{DCE1EFEF-5672-4FE6-B5F9-A4A49495891B}" srcOrd="0" destOrd="0" presId="urn:microsoft.com/office/officeart/2005/8/layout/vList6"/>
    <dgm:cxn modelId="{E84C1CF4-A500-46B6-B78B-40F81A8702B2}" type="presParOf" srcId="{DCE1EFEF-5672-4FE6-B5F9-A4A49495891B}" destId="{BCBABA0D-13AD-453C-B1AE-76CE9A53D2E4}" srcOrd="0" destOrd="0" presId="urn:microsoft.com/office/officeart/2005/8/layout/vList6"/>
    <dgm:cxn modelId="{BCAC1F15-7FBE-451F-B653-A7B53CCA1F77}" type="presParOf" srcId="{DCE1EFEF-5672-4FE6-B5F9-A4A49495891B}" destId="{6E1E2703-0650-45D9-9954-F6ED3011F5C7}" srcOrd="1" destOrd="0" presId="urn:microsoft.com/office/officeart/2005/8/layout/vList6"/>
    <dgm:cxn modelId="{86566195-54AB-43E9-8E2F-5EF0E5C44B5F}" type="presParOf" srcId="{8CD452F5-DAC1-4918-AC77-CA3B6210CA66}" destId="{672550F3-C412-40FB-9FCD-94FFDB09D5F3}" srcOrd="1" destOrd="0" presId="urn:microsoft.com/office/officeart/2005/8/layout/vList6"/>
    <dgm:cxn modelId="{4191D7C9-D698-4DC4-8C1F-09E39A4C9FBD}" type="presParOf" srcId="{8CD452F5-DAC1-4918-AC77-CA3B6210CA66}" destId="{0CF6F428-8F6E-480E-A542-D592479EA260}" srcOrd="2" destOrd="0" presId="urn:microsoft.com/office/officeart/2005/8/layout/vList6"/>
    <dgm:cxn modelId="{CC6EA501-95A2-4E03-AF3C-8FD3F9FD46A5}" type="presParOf" srcId="{0CF6F428-8F6E-480E-A542-D592479EA260}" destId="{5CA14DAC-C517-4B3F-AF0D-F7BDE8064B2F}" srcOrd="0" destOrd="0" presId="urn:microsoft.com/office/officeart/2005/8/layout/vList6"/>
    <dgm:cxn modelId="{BA09E6E3-C196-415E-B94D-919F987F68C3}" type="presParOf" srcId="{0CF6F428-8F6E-480E-A542-D592479EA260}" destId="{D6584F08-F830-4511-A690-71E9F6F8C72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AA4F45-0884-4C6E-A5AA-071F409F459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5C6C51-1F13-4F30-B577-7A184119A05D}">
      <dgm:prSet phldrT="[Текст]"/>
      <dgm:spPr>
        <a:solidFill>
          <a:srgbClr val="0070C0"/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Принятие родителями  (ПР) – </a:t>
          </a:r>
          <a:r>
            <a:rPr lang="ru-RU" b="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оценочное поведение родителей, формирующее ощущение нужности и «</a:t>
          </a:r>
          <a:r>
            <a:rPr lang="ru-RU" b="0" dirty="0" err="1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любимости</a:t>
          </a:r>
          <a:r>
            <a:rPr lang="ru-RU" b="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! у ребенка</a:t>
          </a:r>
          <a:endParaRPr lang="ru-RU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506BEC-1CBF-48BB-92B7-45E6ABDD34C1}" type="parTrans" cxnId="{B84DA293-57F0-4829-B04B-597B6B447221}">
      <dgm:prSet/>
      <dgm:spPr/>
      <dgm:t>
        <a:bodyPr/>
        <a:lstStyle/>
        <a:p>
          <a:endParaRPr lang="ru-RU"/>
        </a:p>
      </dgm:t>
    </dgm:pt>
    <dgm:pt modelId="{5D1570CA-6343-45B0-9DC2-E6269EE4D344}" type="sibTrans" cxnId="{B84DA293-57F0-4829-B04B-597B6B447221}">
      <dgm:prSet/>
      <dgm:spPr/>
      <dgm:t>
        <a:bodyPr/>
        <a:lstStyle/>
        <a:p>
          <a:endParaRPr lang="ru-RU"/>
        </a:p>
      </dgm:t>
    </dgm:pt>
    <dgm:pt modelId="{32678553-82F3-40DA-8CD1-DCADBC379EF6}">
      <dgm:prSet phldrT="[Текст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 родительского всеобуча - формирование психолого-педагогической компетентности родителей</a:t>
          </a:r>
          <a:endParaRPr lang="ru-RU" sz="16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298A99-0FF5-4364-B001-F0551AA7C862}" type="parTrans" cxnId="{70DB3D15-2406-4A50-9237-2B984F37D292}">
      <dgm:prSet/>
      <dgm:spPr/>
      <dgm:t>
        <a:bodyPr/>
        <a:lstStyle/>
        <a:p>
          <a:endParaRPr lang="ru-RU"/>
        </a:p>
      </dgm:t>
    </dgm:pt>
    <dgm:pt modelId="{64A40BE6-2809-445F-9227-C745916DDD15}" type="sibTrans" cxnId="{70DB3D15-2406-4A50-9237-2B984F37D292}">
      <dgm:prSet/>
      <dgm:spPr/>
      <dgm:t>
        <a:bodyPr/>
        <a:lstStyle/>
        <a:p>
          <a:endParaRPr lang="ru-RU"/>
        </a:p>
      </dgm:t>
    </dgm:pt>
    <dgm:pt modelId="{12CADB07-AA01-41B3-BE4B-48620BB24610}">
      <dgm:prSet custT="1"/>
      <dgm:spPr>
        <a:solidFill>
          <a:srgbClr val="0070C0"/>
        </a:solidFill>
      </dgm:spPr>
      <dgm:t>
        <a:bodyPr/>
        <a:lstStyle/>
        <a:p>
          <a:r>
            <a:rPr lang="ru-RU" sz="14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Принятие одноклассниками/однокурсниками (ПО) – оценочное поведение сверстников, формирующее у учащегося чувство принадлежности к группе и причастности</a:t>
          </a:r>
          <a:endParaRPr lang="ru-RU" sz="14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F4CCF5B-9317-4911-9471-EBE308A6B947}" type="parTrans" cxnId="{E8D7337E-25DB-4EC3-B0B9-B693C827EB17}">
      <dgm:prSet/>
      <dgm:spPr/>
      <dgm:t>
        <a:bodyPr/>
        <a:lstStyle/>
        <a:p>
          <a:endParaRPr lang="ru-RU"/>
        </a:p>
      </dgm:t>
    </dgm:pt>
    <dgm:pt modelId="{E0A622AB-60D3-412D-89B4-8F183C19B15E}" type="sibTrans" cxnId="{E8D7337E-25DB-4EC3-B0B9-B693C827EB17}">
      <dgm:prSet/>
      <dgm:spPr/>
      <dgm:t>
        <a:bodyPr/>
        <a:lstStyle/>
        <a:p>
          <a:endParaRPr lang="ru-RU"/>
        </a:p>
      </dgm:t>
    </dgm:pt>
    <dgm:pt modelId="{ADC0B909-3B57-420B-9927-A86AA4498E68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Содействие формированию позитивного психологического климата в классе/группе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E41A5D-7E2F-4B20-877C-4BA1C9F16D08}" type="parTrans" cxnId="{01B97DC9-DECA-45BD-BBD9-BD6B9C7486A9}">
      <dgm:prSet/>
      <dgm:spPr/>
      <dgm:t>
        <a:bodyPr/>
        <a:lstStyle/>
        <a:p>
          <a:endParaRPr lang="ru-RU"/>
        </a:p>
      </dgm:t>
    </dgm:pt>
    <dgm:pt modelId="{6EA4B1E1-A64F-40AB-BD36-628887BDEE45}" type="sibTrans" cxnId="{01B97DC9-DECA-45BD-BBD9-BD6B9C7486A9}">
      <dgm:prSet/>
      <dgm:spPr/>
      <dgm:t>
        <a:bodyPr/>
        <a:lstStyle/>
        <a:p>
          <a:endParaRPr lang="ru-RU"/>
        </a:p>
      </dgm:t>
    </dgm:pt>
    <dgm:pt modelId="{CB14CE43-FBB4-40F9-A0CF-3B9BFDD536CE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ru-RU" sz="11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76E6DC-74F9-4AB9-A4D8-AF472017A105}" type="parTrans" cxnId="{A8F2B3D3-1F90-4E94-8F5D-A82FD6204E9E}">
      <dgm:prSet/>
      <dgm:spPr/>
      <dgm:t>
        <a:bodyPr/>
        <a:lstStyle/>
        <a:p>
          <a:endParaRPr lang="ru-RU"/>
        </a:p>
      </dgm:t>
    </dgm:pt>
    <dgm:pt modelId="{AA5ED51F-FF5E-49D0-AC21-81E59606689F}" type="sibTrans" cxnId="{A8F2B3D3-1F90-4E94-8F5D-A82FD6204E9E}">
      <dgm:prSet/>
      <dgm:spPr/>
      <dgm:t>
        <a:bodyPr/>
        <a:lstStyle/>
        <a:p>
          <a:endParaRPr lang="ru-RU"/>
        </a:p>
      </dgm:t>
    </dgm:pt>
    <dgm:pt modelId="{A7B82B30-A6A3-4457-A7E7-B6A97DBE7D6D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особенностей социализации, интересов и сферы общения подростков. </a:t>
          </a:r>
        </a:p>
      </dgm:t>
    </dgm:pt>
    <dgm:pt modelId="{2CCD721F-75E3-4114-9823-BE7B0079FDCD}" type="parTrans" cxnId="{A0A8F56E-1040-4D4C-AA17-40673178626C}">
      <dgm:prSet/>
      <dgm:spPr/>
      <dgm:t>
        <a:bodyPr/>
        <a:lstStyle/>
        <a:p>
          <a:endParaRPr lang="ru-RU"/>
        </a:p>
      </dgm:t>
    </dgm:pt>
    <dgm:pt modelId="{DF80E843-3380-47AD-9A7C-0896B00B7A5A}" type="sibTrans" cxnId="{A0A8F56E-1040-4D4C-AA17-40673178626C}">
      <dgm:prSet/>
      <dgm:spPr/>
      <dgm:t>
        <a:bodyPr/>
        <a:lstStyle/>
        <a:p>
          <a:endParaRPr lang="ru-RU"/>
        </a:p>
      </dgm:t>
    </dgm:pt>
    <dgm:pt modelId="{1CA2CD55-7CB8-4F8F-A469-97D0104E5824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Направление на семейное консультирование</a:t>
          </a:r>
        </a:p>
      </dgm:t>
    </dgm:pt>
    <dgm:pt modelId="{14EC366F-F8B1-46DF-906B-70571F96E95B}" type="parTrans" cxnId="{E8B3774A-3CF9-4081-9136-BB33F0A3088A}">
      <dgm:prSet/>
      <dgm:spPr/>
      <dgm:t>
        <a:bodyPr/>
        <a:lstStyle/>
        <a:p>
          <a:endParaRPr lang="ru-RU"/>
        </a:p>
      </dgm:t>
    </dgm:pt>
    <dgm:pt modelId="{C725511A-01CF-4881-9433-C0A3A75FE5D9}" type="sibTrans" cxnId="{E8B3774A-3CF9-4081-9136-BB33F0A3088A}">
      <dgm:prSet/>
      <dgm:spPr/>
      <dgm:t>
        <a:bodyPr/>
        <a:lstStyle/>
        <a:p>
          <a:endParaRPr lang="ru-RU"/>
        </a:p>
      </dgm:t>
    </dgm:pt>
    <dgm:pt modelId="{FB3DA7AF-5E15-4F3D-9AE9-5E8469DC9722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 отвержении – поиск наставника в ближайшем окружении ребенка</a:t>
          </a:r>
        </a:p>
      </dgm:t>
    </dgm:pt>
    <dgm:pt modelId="{CDCBA02B-1F7B-43AB-8AC5-83EB33E80FDD}" type="parTrans" cxnId="{42A3F600-2822-46C5-9C71-E9A86CA3F582}">
      <dgm:prSet/>
      <dgm:spPr/>
      <dgm:t>
        <a:bodyPr/>
        <a:lstStyle/>
        <a:p>
          <a:endParaRPr lang="ru-RU"/>
        </a:p>
      </dgm:t>
    </dgm:pt>
    <dgm:pt modelId="{2914170F-49AE-48AD-8DD6-10B104DA5C2A}" type="sibTrans" cxnId="{42A3F600-2822-46C5-9C71-E9A86CA3F582}">
      <dgm:prSet/>
      <dgm:spPr/>
      <dgm:t>
        <a:bodyPr/>
        <a:lstStyle/>
        <a:p>
          <a:endParaRPr lang="ru-RU"/>
        </a:p>
      </dgm:t>
    </dgm:pt>
    <dgm:pt modelId="{D1480255-3AA3-4D2C-B9AA-77E68F60921F}">
      <dgm:prSet custT="1"/>
      <dgm:spPr/>
      <dgm:t>
        <a:bodyPr/>
        <a:lstStyle/>
        <a:p>
          <a:endParaRPr lang="ru-RU" sz="12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1246411-DCFB-4ED7-8469-3988FA5009F4}" type="parTrans" cxnId="{53EC1C68-5BE4-409F-A0AC-1504AC3A15AD}">
      <dgm:prSet/>
      <dgm:spPr/>
      <dgm:t>
        <a:bodyPr/>
        <a:lstStyle/>
        <a:p>
          <a:endParaRPr lang="ru-RU"/>
        </a:p>
      </dgm:t>
    </dgm:pt>
    <dgm:pt modelId="{43F41932-2867-440A-BC7F-5C10A684E3A1}" type="sibTrans" cxnId="{53EC1C68-5BE4-409F-A0AC-1504AC3A15AD}">
      <dgm:prSet/>
      <dgm:spPr/>
      <dgm:t>
        <a:bodyPr/>
        <a:lstStyle/>
        <a:p>
          <a:endParaRPr lang="ru-RU"/>
        </a:p>
      </dgm:t>
    </dgm:pt>
    <dgm:pt modelId="{C16B233D-A3E7-4D49-B6DC-D068040B0952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Развитие медиативных (восстановительных) технологий</a:t>
          </a:r>
        </a:p>
      </dgm:t>
    </dgm:pt>
    <dgm:pt modelId="{5D2D1D2D-4607-455C-ADAA-E6E66F544E8D}" type="parTrans" cxnId="{E2ECBF9D-A488-4292-B1B3-8E20B694EC82}">
      <dgm:prSet/>
      <dgm:spPr/>
      <dgm:t>
        <a:bodyPr/>
        <a:lstStyle/>
        <a:p>
          <a:endParaRPr lang="ru-RU"/>
        </a:p>
      </dgm:t>
    </dgm:pt>
    <dgm:pt modelId="{1E76E1B8-C81A-480C-A6FF-64338BEFDE65}" type="sibTrans" cxnId="{E2ECBF9D-A488-4292-B1B3-8E20B694EC82}">
      <dgm:prSet/>
      <dgm:spPr/>
      <dgm:t>
        <a:bodyPr/>
        <a:lstStyle/>
        <a:p>
          <a:endParaRPr lang="ru-RU"/>
        </a:p>
      </dgm:t>
    </dgm:pt>
    <dgm:pt modelId="{59EA609D-CE40-4CA5-A7D0-90E42A30BA2C}">
      <dgm:prSet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 формирования толерантности </a:t>
          </a:r>
        </a:p>
      </dgm:t>
    </dgm:pt>
    <dgm:pt modelId="{C7188B7F-03D7-40CD-ABC7-6E6EBE560D86}" type="parTrans" cxnId="{EE4DEB49-5A6D-4743-A541-EB6C8AD9F179}">
      <dgm:prSet/>
      <dgm:spPr/>
      <dgm:t>
        <a:bodyPr/>
        <a:lstStyle/>
        <a:p>
          <a:endParaRPr lang="ru-RU"/>
        </a:p>
      </dgm:t>
    </dgm:pt>
    <dgm:pt modelId="{24CA004C-2D01-475F-94C7-C910B7780C65}" type="sibTrans" cxnId="{EE4DEB49-5A6D-4743-A541-EB6C8AD9F179}">
      <dgm:prSet/>
      <dgm:spPr/>
      <dgm:t>
        <a:bodyPr/>
        <a:lstStyle/>
        <a:p>
          <a:endParaRPr lang="ru-RU"/>
        </a:p>
      </dgm:t>
    </dgm:pt>
    <dgm:pt modelId="{86959A43-1412-407E-B4EC-B52C4BBEE012}">
      <dgm:prSet custT="1"/>
      <dgm:spPr/>
      <dgm:t>
        <a:bodyPr/>
        <a:lstStyle/>
        <a:p>
          <a:endParaRPr lang="ru-RU" sz="14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EA77478-B8D2-4665-BA79-FC5F7B55BCE8}" type="parTrans" cxnId="{D15E4705-3231-41A2-8402-DF964FDB376F}">
      <dgm:prSet/>
      <dgm:spPr/>
      <dgm:t>
        <a:bodyPr/>
        <a:lstStyle/>
        <a:p>
          <a:endParaRPr lang="ru-RU"/>
        </a:p>
      </dgm:t>
    </dgm:pt>
    <dgm:pt modelId="{486119D5-EC8C-4ADB-A57D-B3DFB0CC40C1}" type="sibTrans" cxnId="{D15E4705-3231-41A2-8402-DF964FDB376F}">
      <dgm:prSet/>
      <dgm:spPr/>
      <dgm:t>
        <a:bodyPr/>
        <a:lstStyle/>
        <a:p>
          <a:endParaRPr lang="ru-RU"/>
        </a:p>
      </dgm:t>
    </dgm:pt>
    <dgm:pt modelId="{AD866CB2-1E1E-4102-88C6-A37AB896A957}">
      <dgm:prSet/>
      <dgm:spPr/>
      <dgm:t>
        <a:bodyPr/>
        <a:lstStyle/>
        <a:p>
          <a:endParaRPr lang="ru-RU" sz="700" dirty="0"/>
        </a:p>
      </dgm:t>
    </dgm:pt>
    <dgm:pt modelId="{1D7EFFA5-9A03-4119-B630-FE69E05AC027}" type="parTrans" cxnId="{DEBD6154-EF9C-4597-8831-4142E2B22904}">
      <dgm:prSet/>
      <dgm:spPr/>
      <dgm:t>
        <a:bodyPr/>
        <a:lstStyle/>
        <a:p>
          <a:endParaRPr lang="ru-RU"/>
        </a:p>
      </dgm:t>
    </dgm:pt>
    <dgm:pt modelId="{54119CC7-ED3C-4C02-85DC-DC407531C48D}" type="sibTrans" cxnId="{DEBD6154-EF9C-4597-8831-4142E2B22904}">
      <dgm:prSet/>
      <dgm:spPr/>
      <dgm:t>
        <a:bodyPr/>
        <a:lstStyle/>
        <a:p>
          <a:endParaRPr lang="ru-RU"/>
        </a:p>
      </dgm:t>
    </dgm:pt>
    <dgm:pt modelId="{EBC58EC4-0FC7-4751-9D1A-4AD697B6D86E}">
      <dgm:prSet custT="1"/>
      <dgm:spPr>
        <a:solidFill>
          <a:srgbClr val="0070C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Психологическая устойчивость и уверенность в своих силах в трудных жизненных ситуациях (С)</a:t>
          </a:r>
          <a:endParaRPr lang="ru-RU" sz="1600" dirty="0">
            <a:solidFill>
              <a:schemeClr val="bg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EA6073-F3FB-4A95-9151-D2370A171373}" type="parTrans" cxnId="{61729DA9-DE31-4B77-8A8A-45745E99FB77}">
      <dgm:prSet/>
      <dgm:spPr/>
      <dgm:t>
        <a:bodyPr/>
        <a:lstStyle/>
        <a:p>
          <a:endParaRPr lang="ru-RU"/>
        </a:p>
      </dgm:t>
    </dgm:pt>
    <dgm:pt modelId="{5C19E723-C1FF-4058-B55E-AA667DEC21F3}" type="sibTrans" cxnId="{61729DA9-DE31-4B77-8A8A-45745E99FB77}">
      <dgm:prSet/>
      <dgm:spPr/>
      <dgm:t>
        <a:bodyPr/>
        <a:lstStyle/>
        <a:p>
          <a:endParaRPr lang="ru-RU"/>
        </a:p>
      </dgm:t>
    </dgm:pt>
    <dgm:pt modelId="{D139D46D-C726-4D63-B892-5460CDC49680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деятельности: опора на активные методы обучения, реализации возможностей технологии критического мышления, внимание к организации </a:t>
          </a:r>
          <a:r>
            <a:rPr lang="ru-RU" sz="1400" dirty="0" err="1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самооценочной</a:t>
          </a:r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и рефлексивной деятельности на уроке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B295FBF-0648-462B-B144-C40C44C5E650}" type="parTrans" cxnId="{15F5F1FD-5CE5-423B-AA06-EADD5577AC75}">
      <dgm:prSet/>
      <dgm:spPr/>
      <dgm:t>
        <a:bodyPr/>
        <a:lstStyle/>
        <a:p>
          <a:endParaRPr lang="ru-RU"/>
        </a:p>
      </dgm:t>
    </dgm:pt>
    <dgm:pt modelId="{92147AAB-B183-4822-AB70-09CBFB594657}" type="sibTrans" cxnId="{15F5F1FD-5CE5-423B-AA06-EADD5577AC75}">
      <dgm:prSet/>
      <dgm:spPr/>
      <dgm:t>
        <a:bodyPr/>
        <a:lstStyle/>
        <a:p>
          <a:endParaRPr lang="ru-RU"/>
        </a:p>
      </dgm:t>
    </dgm:pt>
    <dgm:pt modelId="{60733C00-0AF5-48EE-BC2D-1788CE7FBEEC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воспитательной и внеурочной деятельности, программах психолого-педагогического сопровождения: реализация программ формирования жизненных умений, стратегий эффективного решения проблем</a:t>
          </a:r>
          <a:endParaRPr lang="ru-RU" sz="14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B6EB46F-7708-4526-B2D1-3CA510EBA93C}" type="parTrans" cxnId="{BD28F081-D9BF-49F8-BF56-D83947F27AFB}">
      <dgm:prSet/>
      <dgm:spPr/>
      <dgm:t>
        <a:bodyPr/>
        <a:lstStyle/>
        <a:p>
          <a:endParaRPr lang="ru-RU"/>
        </a:p>
      </dgm:t>
    </dgm:pt>
    <dgm:pt modelId="{6D12BF5D-47B8-4622-86FD-21ABD892889C}" type="sibTrans" cxnId="{BD28F081-D9BF-49F8-BF56-D83947F27AFB}">
      <dgm:prSet/>
      <dgm:spPr/>
      <dgm:t>
        <a:bodyPr/>
        <a:lstStyle/>
        <a:p>
          <a:endParaRPr lang="ru-RU"/>
        </a:p>
      </dgm:t>
    </dgm:pt>
    <dgm:pt modelId="{13D4220E-A5B6-4FD5-B0DF-7F96366781EF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ru-RU" sz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C8C84A6-8300-41CD-A197-8729D16FB92A}" type="parTrans" cxnId="{04AE93B3-F8D5-467E-B22F-EB157AF1FEC2}">
      <dgm:prSet/>
      <dgm:spPr/>
      <dgm:t>
        <a:bodyPr/>
        <a:lstStyle/>
        <a:p>
          <a:endParaRPr lang="ru-RU"/>
        </a:p>
      </dgm:t>
    </dgm:pt>
    <dgm:pt modelId="{979D50C1-6276-41C6-BC1C-F4D6E37C4E6C}" type="sibTrans" cxnId="{04AE93B3-F8D5-467E-B22F-EB157AF1FEC2}">
      <dgm:prSet/>
      <dgm:spPr/>
      <dgm:t>
        <a:bodyPr/>
        <a:lstStyle/>
        <a:p>
          <a:endParaRPr lang="ru-RU"/>
        </a:p>
      </dgm:t>
    </dgm:pt>
    <dgm:pt modelId="{8CD452F5-DAC1-4918-AC77-CA3B6210CA66}" type="pres">
      <dgm:prSet presAssocID="{14AA4F45-0884-4C6E-A5AA-071F409F459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E1EFEF-5672-4FE6-B5F9-A4A49495891B}" type="pres">
      <dgm:prSet presAssocID="{815C6C51-1F13-4F30-B577-7A184119A05D}" presName="linNode" presStyleCnt="0"/>
      <dgm:spPr/>
    </dgm:pt>
    <dgm:pt modelId="{BCBABA0D-13AD-453C-B1AE-76CE9A53D2E4}" type="pres">
      <dgm:prSet presAssocID="{815C6C51-1F13-4F30-B577-7A184119A05D}" presName="parentShp" presStyleLbl="node1" presStyleIdx="0" presStyleCnt="3" custScaleX="90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E2703-0650-45D9-9954-F6ED3011F5C7}" type="pres">
      <dgm:prSet presAssocID="{815C6C51-1F13-4F30-B577-7A184119A05D}" presName="childShp" presStyleLbl="bgAccFollowNode1" presStyleIdx="0" presStyleCnt="3" custScaleX="106242" custScaleY="137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550F3-C412-40FB-9FCD-94FFDB09D5F3}" type="pres">
      <dgm:prSet presAssocID="{5D1570CA-6343-45B0-9DC2-E6269EE4D344}" presName="spacing" presStyleCnt="0"/>
      <dgm:spPr/>
    </dgm:pt>
    <dgm:pt modelId="{0CF6F428-8F6E-480E-A542-D592479EA260}" type="pres">
      <dgm:prSet presAssocID="{12CADB07-AA01-41B3-BE4B-48620BB24610}" presName="linNode" presStyleCnt="0"/>
      <dgm:spPr/>
    </dgm:pt>
    <dgm:pt modelId="{5CA14DAC-C517-4B3F-AF0D-F7BDE8064B2F}" type="pres">
      <dgm:prSet presAssocID="{12CADB07-AA01-41B3-BE4B-48620BB24610}" presName="parentShp" presStyleLbl="node1" presStyleIdx="1" presStyleCnt="3" custLinFactNeighborX="-1392" custLinFactNeighborY="-1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84F08-F830-4511-A690-71E9F6F8C727}" type="pres">
      <dgm:prSet presAssocID="{12CADB07-AA01-41B3-BE4B-48620BB24610}" presName="childShp" presStyleLbl="bgAccFollowNode1" presStyleIdx="1" presStyleCnt="3" custScaleX="116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8D4CF-074B-4679-8BD5-66D1C02C3A21}" type="pres">
      <dgm:prSet presAssocID="{E0A622AB-60D3-412D-89B4-8F183C19B15E}" presName="spacing" presStyleCnt="0"/>
      <dgm:spPr/>
    </dgm:pt>
    <dgm:pt modelId="{0EC59E7F-FB1C-4AD4-93B2-EEC833FFA2E2}" type="pres">
      <dgm:prSet presAssocID="{EBC58EC4-0FC7-4751-9D1A-4AD697B6D86E}" presName="linNode" presStyleCnt="0"/>
      <dgm:spPr/>
    </dgm:pt>
    <dgm:pt modelId="{B0E134D0-B5BA-48DD-92E3-92ABB50C9155}" type="pres">
      <dgm:prSet presAssocID="{EBC58EC4-0FC7-4751-9D1A-4AD697B6D86E}" presName="parentShp" presStyleLbl="node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45062-3DF6-441D-A0A8-3741726707FE}" type="pres">
      <dgm:prSet presAssocID="{EBC58EC4-0FC7-4751-9D1A-4AD697B6D86E}" presName="childShp" presStyleLbl="bgAccFollowNode1" presStyleIdx="2" presStyleCnt="3" custScaleX="112964" custScaleY="143079" custLinFactNeighborY="-6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9F47CD-82A8-4EE9-BFF4-0735B12771F7}" type="presOf" srcId="{815C6C51-1F13-4F30-B577-7A184119A05D}" destId="{BCBABA0D-13AD-453C-B1AE-76CE9A53D2E4}" srcOrd="0" destOrd="0" presId="urn:microsoft.com/office/officeart/2005/8/layout/vList6"/>
    <dgm:cxn modelId="{15F5F1FD-5CE5-423B-AA06-EADD5577AC75}" srcId="{EBC58EC4-0FC7-4751-9D1A-4AD697B6D86E}" destId="{D139D46D-C726-4D63-B892-5460CDC49680}" srcOrd="0" destOrd="0" parTransId="{BB295FBF-0648-462B-B144-C40C44C5E650}" sibTransId="{92147AAB-B183-4822-AB70-09CBFB594657}"/>
    <dgm:cxn modelId="{EE4DEB49-5A6D-4743-A541-EB6C8AD9F179}" srcId="{12CADB07-AA01-41B3-BE4B-48620BB24610}" destId="{59EA609D-CE40-4CA5-A7D0-90E42A30BA2C}" srcOrd="2" destOrd="0" parTransId="{C7188B7F-03D7-40CD-ABC7-6E6EBE560D86}" sibTransId="{24CA004C-2D01-475F-94C7-C910B7780C65}"/>
    <dgm:cxn modelId="{44A4A1DA-0480-4DFD-9553-746AF97604DE}" type="presOf" srcId="{1CA2CD55-7CB8-4F8F-A469-97D0104E5824}" destId="{6E1E2703-0650-45D9-9954-F6ED3011F5C7}" srcOrd="0" destOrd="2" presId="urn:microsoft.com/office/officeart/2005/8/layout/vList6"/>
    <dgm:cxn modelId="{5D7E1EB8-2390-4C4A-B51A-83FBDE9E216F}" type="presOf" srcId="{59EA609D-CE40-4CA5-A7D0-90E42A30BA2C}" destId="{D6584F08-F830-4511-A690-71E9F6F8C727}" srcOrd="0" destOrd="2" presId="urn:microsoft.com/office/officeart/2005/8/layout/vList6"/>
    <dgm:cxn modelId="{A8492561-3C55-4EB5-97C4-FC219EB27A24}" type="presOf" srcId="{D1480255-3AA3-4D2C-B9AA-77E68F60921F}" destId="{6E1E2703-0650-45D9-9954-F6ED3011F5C7}" srcOrd="0" destOrd="4" presId="urn:microsoft.com/office/officeart/2005/8/layout/vList6"/>
    <dgm:cxn modelId="{1F45109F-EFE0-4214-B2F3-CDD050DB0A38}" type="presOf" srcId="{14AA4F45-0884-4C6E-A5AA-071F409F459E}" destId="{8CD452F5-DAC1-4918-AC77-CA3B6210CA66}" srcOrd="0" destOrd="0" presId="urn:microsoft.com/office/officeart/2005/8/layout/vList6"/>
    <dgm:cxn modelId="{01B97DC9-DECA-45BD-BBD9-BD6B9C7486A9}" srcId="{12CADB07-AA01-41B3-BE4B-48620BB24610}" destId="{ADC0B909-3B57-420B-9927-A86AA4498E68}" srcOrd="0" destOrd="0" parTransId="{F3E41A5D-7E2F-4B20-877C-4BA1C9F16D08}" sibTransId="{6EA4B1E1-A64F-40AB-BD36-628887BDEE45}"/>
    <dgm:cxn modelId="{04AE93B3-F8D5-467E-B22F-EB157AF1FEC2}" srcId="{EBC58EC4-0FC7-4751-9D1A-4AD697B6D86E}" destId="{13D4220E-A5B6-4FD5-B0DF-7F96366781EF}" srcOrd="2" destOrd="0" parTransId="{5C8C84A6-8300-41CD-A197-8729D16FB92A}" sibTransId="{979D50C1-6276-41C6-BC1C-F4D6E37C4E6C}"/>
    <dgm:cxn modelId="{53EC1C68-5BE4-409F-A0AC-1504AC3A15AD}" srcId="{815C6C51-1F13-4F30-B577-7A184119A05D}" destId="{D1480255-3AA3-4D2C-B9AA-77E68F60921F}" srcOrd="4" destOrd="0" parTransId="{B1246411-DCFB-4ED7-8469-3988FA5009F4}" sibTransId="{43F41932-2867-440A-BC7F-5C10A684E3A1}"/>
    <dgm:cxn modelId="{E8B3774A-3CF9-4081-9136-BB33F0A3088A}" srcId="{815C6C51-1F13-4F30-B577-7A184119A05D}" destId="{1CA2CD55-7CB8-4F8F-A469-97D0104E5824}" srcOrd="2" destOrd="0" parTransId="{14EC366F-F8B1-46DF-906B-70571F96E95B}" sibTransId="{C725511A-01CF-4881-9433-C0A3A75FE5D9}"/>
    <dgm:cxn modelId="{28F66EB3-D9B8-4A2B-8D41-F638B261607F}" type="presOf" srcId="{A7B82B30-A6A3-4457-A7E7-B6A97DBE7D6D}" destId="{6E1E2703-0650-45D9-9954-F6ED3011F5C7}" srcOrd="0" destOrd="1" presId="urn:microsoft.com/office/officeart/2005/8/layout/vList6"/>
    <dgm:cxn modelId="{BD28F081-D9BF-49F8-BF56-D83947F27AFB}" srcId="{EBC58EC4-0FC7-4751-9D1A-4AD697B6D86E}" destId="{60733C00-0AF5-48EE-BC2D-1788CE7FBEEC}" srcOrd="1" destOrd="0" parTransId="{2B6EB46F-7708-4526-B2D1-3CA510EBA93C}" sibTransId="{6D12BF5D-47B8-4622-86FD-21ABD892889C}"/>
    <dgm:cxn modelId="{E8D7337E-25DB-4EC3-B0B9-B693C827EB17}" srcId="{14AA4F45-0884-4C6E-A5AA-071F409F459E}" destId="{12CADB07-AA01-41B3-BE4B-48620BB24610}" srcOrd="1" destOrd="0" parTransId="{CF4CCF5B-9317-4911-9471-EBE308A6B947}" sibTransId="{E0A622AB-60D3-412D-89B4-8F183C19B15E}"/>
    <dgm:cxn modelId="{DEBD6154-EF9C-4597-8831-4142E2B22904}" srcId="{12CADB07-AA01-41B3-BE4B-48620BB24610}" destId="{AD866CB2-1E1E-4102-88C6-A37AB896A957}" srcOrd="4" destOrd="0" parTransId="{1D7EFFA5-9A03-4119-B630-FE69E05AC027}" sibTransId="{54119CC7-ED3C-4C02-85DC-DC407531C48D}"/>
    <dgm:cxn modelId="{15F14817-CC0F-4EA4-B90C-59F30530B735}" type="presOf" srcId="{CB14CE43-FBB4-40F9-A0CF-3B9BFDD536CE}" destId="{6E1E2703-0650-45D9-9954-F6ED3011F5C7}" srcOrd="0" destOrd="5" presId="urn:microsoft.com/office/officeart/2005/8/layout/vList6"/>
    <dgm:cxn modelId="{483DF143-8DAB-4193-A400-57992564D3BA}" type="presOf" srcId="{32678553-82F3-40DA-8CD1-DCADBC379EF6}" destId="{6E1E2703-0650-45D9-9954-F6ED3011F5C7}" srcOrd="0" destOrd="0" presId="urn:microsoft.com/office/officeart/2005/8/layout/vList6"/>
    <dgm:cxn modelId="{15E14EF2-05FD-4174-81D0-3B1EF7E6D06F}" type="presOf" srcId="{ADC0B909-3B57-420B-9927-A86AA4498E68}" destId="{D6584F08-F830-4511-A690-71E9F6F8C727}" srcOrd="0" destOrd="0" presId="urn:microsoft.com/office/officeart/2005/8/layout/vList6"/>
    <dgm:cxn modelId="{0C10CC5D-E5E1-4015-A8DF-A2B6A6F498A8}" type="presOf" srcId="{13D4220E-A5B6-4FD5-B0DF-7F96366781EF}" destId="{A5145062-3DF6-441D-A0A8-3741726707FE}" srcOrd="0" destOrd="2" presId="urn:microsoft.com/office/officeart/2005/8/layout/vList6"/>
    <dgm:cxn modelId="{2FED8E8B-1E27-4583-BF1E-17731756DFF4}" type="presOf" srcId="{EBC58EC4-0FC7-4751-9D1A-4AD697B6D86E}" destId="{B0E134D0-B5BA-48DD-92E3-92ABB50C9155}" srcOrd="0" destOrd="0" presId="urn:microsoft.com/office/officeart/2005/8/layout/vList6"/>
    <dgm:cxn modelId="{E2ECBF9D-A488-4292-B1B3-8E20B694EC82}" srcId="{12CADB07-AA01-41B3-BE4B-48620BB24610}" destId="{C16B233D-A3E7-4D49-B6DC-D068040B0952}" srcOrd="1" destOrd="0" parTransId="{5D2D1D2D-4607-455C-ADAA-E6E66F544E8D}" sibTransId="{1E76E1B8-C81A-480C-A6FF-64338BEFDE65}"/>
    <dgm:cxn modelId="{61729DA9-DE31-4B77-8A8A-45745E99FB77}" srcId="{14AA4F45-0884-4C6E-A5AA-071F409F459E}" destId="{EBC58EC4-0FC7-4751-9D1A-4AD697B6D86E}" srcOrd="2" destOrd="0" parTransId="{E0EA6073-F3FB-4A95-9151-D2370A171373}" sibTransId="{5C19E723-C1FF-4058-B55E-AA667DEC21F3}"/>
    <dgm:cxn modelId="{04DB882D-FB27-4BC1-B5C3-BE16015353F4}" type="presOf" srcId="{86959A43-1412-407E-B4EC-B52C4BBEE012}" destId="{D6584F08-F830-4511-A690-71E9F6F8C727}" srcOrd="0" destOrd="3" presId="urn:microsoft.com/office/officeart/2005/8/layout/vList6"/>
    <dgm:cxn modelId="{811FE552-2C5A-4E2D-8F88-36B4FF2D587A}" type="presOf" srcId="{C16B233D-A3E7-4D49-B6DC-D068040B0952}" destId="{D6584F08-F830-4511-A690-71E9F6F8C727}" srcOrd="0" destOrd="1" presId="urn:microsoft.com/office/officeart/2005/8/layout/vList6"/>
    <dgm:cxn modelId="{37EE7ABD-9645-4C91-86CD-B6BB818CDC03}" type="presOf" srcId="{60733C00-0AF5-48EE-BC2D-1788CE7FBEEC}" destId="{A5145062-3DF6-441D-A0A8-3741726707FE}" srcOrd="0" destOrd="1" presId="urn:microsoft.com/office/officeart/2005/8/layout/vList6"/>
    <dgm:cxn modelId="{4AAE2DBA-ECA5-423F-8416-DC8676A05D57}" type="presOf" srcId="{D139D46D-C726-4D63-B892-5460CDC49680}" destId="{A5145062-3DF6-441D-A0A8-3741726707FE}" srcOrd="0" destOrd="0" presId="urn:microsoft.com/office/officeart/2005/8/layout/vList6"/>
    <dgm:cxn modelId="{A0A8F56E-1040-4D4C-AA17-40673178626C}" srcId="{815C6C51-1F13-4F30-B577-7A184119A05D}" destId="{A7B82B30-A6A3-4457-A7E7-B6A97DBE7D6D}" srcOrd="1" destOrd="0" parTransId="{2CCD721F-75E3-4114-9823-BE7B0079FDCD}" sibTransId="{DF80E843-3380-47AD-9A7C-0896B00B7A5A}"/>
    <dgm:cxn modelId="{B84DA293-57F0-4829-B04B-597B6B447221}" srcId="{14AA4F45-0884-4C6E-A5AA-071F409F459E}" destId="{815C6C51-1F13-4F30-B577-7A184119A05D}" srcOrd="0" destOrd="0" parTransId="{69506BEC-1CBF-48BB-92B7-45E6ABDD34C1}" sibTransId="{5D1570CA-6343-45B0-9DC2-E6269EE4D344}"/>
    <dgm:cxn modelId="{D15E4705-3231-41A2-8402-DF964FDB376F}" srcId="{12CADB07-AA01-41B3-BE4B-48620BB24610}" destId="{86959A43-1412-407E-B4EC-B52C4BBEE012}" srcOrd="3" destOrd="0" parTransId="{4EA77478-B8D2-4665-BA79-FC5F7B55BCE8}" sibTransId="{486119D5-EC8C-4ADB-A57D-B3DFB0CC40C1}"/>
    <dgm:cxn modelId="{976DC7EB-5434-408C-98FF-2A8F656C85BE}" type="presOf" srcId="{FB3DA7AF-5E15-4F3D-9AE9-5E8469DC9722}" destId="{6E1E2703-0650-45D9-9954-F6ED3011F5C7}" srcOrd="0" destOrd="3" presId="urn:microsoft.com/office/officeart/2005/8/layout/vList6"/>
    <dgm:cxn modelId="{42A3F600-2822-46C5-9C71-E9A86CA3F582}" srcId="{815C6C51-1F13-4F30-B577-7A184119A05D}" destId="{FB3DA7AF-5E15-4F3D-9AE9-5E8469DC9722}" srcOrd="3" destOrd="0" parTransId="{CDCBA02B-1F7B-43AB-8AC5-83EB33E80FDD}" sibTransId="{2914170F-49AE-48AD-8DD6-10B104DA5C2A}"/>
    <dgm:cxn modelId="{F719E3F8-9850-41C9-8342-9FD3B99DBF66}" type="presOf" srcId="{AD866CB2-1E1E-4102-88C6-A37AB896A957}" destId="{D6584F08-F830-4511-A690-71E9F6F8C727}" srcOrd="0" destOrd="4" presId="urn:microsoft.com/office/officeart/2005/8/layout/vList6"/>
    <dgm:cxn modelId="{A8F2B3D3-1F90-4E94-8F5D-A82FD6204E9E}" srcId="{815C6C51-1F13-4F30-B577-7A184119A05D}" destId="{CB14CE43-FBB4-40F9-A0CF-3B9BFDD536CE}" srcOrd="5" destOrd="0" parTransId="{C676E6DC-74F9-4AB9-A4D8-AF472017A105}" sibTransId="{AA5ED51F-FF5E-49D0-AC21-81E59606689F}"/>
    <dgm:cxn modelId="{1DD8D66B-2CA3-4C4C-85FE-B7867FCB6B71}" type="presOf" srcId="{12CADB07-AA01-41B3-BE4B-48620BB24610}" destId="{5CA14DAC-C517-4B3F-AF0D-F7BDE8064B2F}" srcOrd="0" destOrd="0" presId="urn:microsoft.com/office/officeart/2005/8/layout/vList6"/>
    <dgm:cxn modelId="{70DB3D15-2406-4A50-9237-2B984F37D292}" srcId="{815C6C51-1F13-4F30-B577-7A184119A05D}" destId="{32678553-82F3-40DA-8CD1-DCADBC379EF6}" srcOrd="0" destOrd="0" parTransId="{81298A99-0FF5-4364-B001-F0551AA7C862}" sibTransId="{64A40BE6-2809-445F-9227-C745916DDD15}"/>
    <dgm:cxn modelId="{68995178-4A6E-4D02-9C94-1534C6E087D1}" type="presParOf" srcId="{8CD452F5-DAC1-4918-AC77-CA3B6210CA66}" destId="{DCE1EFEF-5672-4FE6-B5F9-A4A49495891B}" srcOrd="0" destOrd="0" presId="urn:microsoft.com/office/officeart/2005/8/layout/vList6"/>
    <dgm:cxn modelId="{39A82717-AA41-429A-ADE7-BE499EB6F28B}" type="presParOf" srcId="{DCE1EFEF-5672-4FE6-B5F9-A4A49495891B}" destId="{BCBABA0D-13AD-453C-B1AE-76CE9A53D2E4}" srcOrd="0" destOrd="0" presId="urn:microsoft.com/office/officeart/2005/8/layout/vList6"/>
    <dgm:cxn modelId="{2D2FE03E-6C84-4A30-B007-2BCBCE861C2E}" type="presParOf" srcId="{DCE1EFEF-5672-4FE6-B5F9-A4A49495891B}" destId="{6E1E2703-0650-45D9-9954-F6ED3011F5C7}" srcOrd="1" destOrd="0" presId="urn:microsoft.com/office/officeart/2005/8/layout/vList6"/>
    <dgm:cxn modelId="{7EB8E6EB-417D-4525-837E-B4DB88FD8625}" type="presParOf" srcId="{8CD452F5-DAC1-4918-AC77-CA3B6210CA66}" destId="{672550F3-C412-40FB-9FCD-94FFDB09D5F3}" srcOrd="1" destOrd="0" presId="urn:microsoft.com/office/officeart/2005/8/layout/vList6"/>
    <dgm:cxn modelId="{8545785D-840F-4D24-8C0F-EAFC4642203D}" type="presParOf" srcId="{8CD452F5-DAC1-4918-AC77-CA3B6210CA66}" destId="{0CF6F428-8F6E-480E-A542-D592479EA260}" srcOrd="2" destOrd="0" presId="urn:microsoft.com/office/officeart/2005/8/layout/vList6"/>
    <dgm:cxn modelId="{916CC39C-7F9A-41A4-AAA2-CA3F23E6CFA8}" type="presParOf" srcId="{0CF6F428-8F6E-480E-A542-D592479EA260}" destId="{5CA14DAC-C517-4B3F-AF0D-F7BDE8064B2F}" srcOrd="0" destOrd="0" presId="urn:microsoft.com/office/officeart/2005/8/layout/vList6"/>
    <dgm:cxn modelId="{11FDAF39-9712-4911-A1A3-F2927431C106}" type="presParOf" srcId="{0CF6F428-8F6E-480E-A542-D592479EA260}" destId="{D6584F08-F830-4511-A690-71E9F6F8C727}" srcOrd="1" destOrd="0" presId="urn:microsoft.com/office/officeart/2005/8/layout/vList6"/>
    <dgm:cxn modelId="{1D24BE07-FF1B-4BD2-9CDF-7E0C29EBC9E6}" type="presParOf" srcId="{8CD452F5-DAC1-4918-AC77-CA3B6210CA66}" destId="{9A38D4CF-074B-4679-8BD5-66D1C02C3A21}" srcOrd="3" destOrd="0" presId="urn:microsoft.com/office/officeart/2005/8/layout/vList6"/>
    <dgm:cxn modelId="{91AAFFE5-126F-4AE6-AD81-D12ADEEF6CA2}" type="presParOf" srcId="{8CD452F5-DAC1-4918-AC77-CA3B6210CA66}" destId="{0EC59E7F-FB1C-4AD4-93B2-EEC833FFA2E2}" srcOrd="4" destOrd="0" presId="urn:microsoft.com/office/officeart/2005/8/layout/vList6"/>
    <dgm:cxn modelId="{2836A0C6-7E8D-4ED5-AF3F-0058683D4844}" type="presParOf" srcId="{0EC59E7F-FB1C-4AD4-93B2-EEC833FFA2E2}" destId="{B0E134D0-B5BA-48DD-92E3-92ABB50C9155}" srcOrd="0" destOrd="0" presId="urn:microsoft.com/office/officeart/2005/8/layout/vList6"/>
    <dgm:cxn modelId="{A7DF3898-8C47-49D6-9450-81A321051CB0}" type="presParOf" srcId="{0EC59E7F-FB1C-4AD4-93B2-EEC833FFA2E2}" destId="{A5145062-3DF6-441D-A0A8-3741726707F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E2703-0650-45D9-9954-F6ED3011F5C7}">
      <dsp:nvSpPr>
        <dsp:cNvPr id="0" name=""/>
        <dsp:cNvSpPr/>
      </dsp:nvSpPr>
      <dsp:spPr>
        <a:xfrm>
          <a:off x="3768097" y="633"/>
          <a:ext cx="8032181" cy="246907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 – обратить внимание на корректное соблюдение технологии проектной деятельности, особенно в части требований к психолого-педагогической поддержке на разных этапах реализации проекта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Совершенствование технологий групповой работы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Во внеурочных, воспитательных программах, программах психолого-педагогического сопровождения обратить внимание на: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 формирования уверенного поведения, развитие принятия себя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 формирования толерантности в общении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формирование навыков принятия конструктивной критики</a:t>
          </a:r>
        </a:p>
      </dsp:txBody>
      <dsp:txXfrm>
        <a:off x="3768097" y="309267"/>
        <a:ext cx="7106279" cy="1851803"/>
      </dsp:txXfrm>
    </dsp:sp>
    <dsp:sp modelId="{BCBABA0D-13AD-453C-B1AE-76CE9A53D2E4}">
      <dsp:nvSpPr>
        <dsp:cNvPr id="0" name=""/>
        <dsp:cNvSpPr/>
      </dsp:nvSpPr>
      <dsp:spPr>
        <a:xfrm>
          <a:off x="152372" y="633"/>
          <a:ext cx="3615724" cy="24690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Потребность в одобрении (По) </a:t>
          </a:r>
          <a:r>
            <a:rPr lang="ru-RU" sz="1800" b="0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– стремление соответствовать ожиданиям, проявление чувствительности к критике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pc="-15" dirty="0" smtClean="0">
              <a:solidFill>
                <a:srgbClr val="002060"/>
              </a:solidFill>
              <a:effectLst/>
              <a:latin typeface="Times New Roman" panose="02020603050405020304" pitchFamily="18" charset="0"/>
            </a:rPr>
            <a:t>. </a:t>
          </a:r>
          <a:endParaRPr lang="ru-RU" sz="1300" kern="1200" dirty="0"/>
        </a:p>
      </dsp:txBody>
      <dsp:txXfrm>
        <a:off x="272902" y="121163"/>
        <a:ext cx="3374664" cy="2228011"/>
      </dsp:txXfrm>
    </dsp:sp>
    <dsp:sp modelId="{D6584F08-F830-4511-A690-71E9F6F8C727}">
      <dsp:nvSpPr>
        <dsp:cNvPr id="0" name=""/>
        <dsp:cNvSpPr/>
      </dsp:nvSpPr>
      <dsp:spPr>
        <a:xfrm>
          <a:off x="3768073" y="2716612"/>
          <a:ext cx="8062302" cy="246907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Использование технологий введения норм поведения и общения в группе, классе, ОО. Ориентация на понятные и реализуемые нормы поведения в группе. Понятные последствия нарушения норм, реализация этих последствий для всех членов группы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Работа по принятию отвергаемых в группе (классе) подростков с проблемами в обучении, поведении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программ прямой профилактики, направленных на отработку навыков и умений отказа в ситуациях риска («умей сказать нет») распознавания манипуляций и формирование способности противодействия им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768073" y="3025246"/>
        <a:ext cx="7136400" cy="1851803"/>
      </dsp:txXfrm>
    </dsp:sp>
    <dsp:sp modelId="{5CA14DAC-C517-4B3F-AF0D-F7BDE8064B2F}">
      <dsp:nvSpPr>
        <dsp:cNvPr id="0" name=""/>
        <dsp:cNvSpPr/>
      </dsp:nvSpPr>
      <dsp:spPr>
        <a:xfrm>
          <a:off x="122275" y="2716612"/>
          <a:ext cx="3645797" cy="24690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Подверженность влиянию асоциальных установок социума (ПАУ) </a:t>
          </a:r>
          <a:r>
            <a:rPr lang="ru-RU" sz="14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– согласие, убежденность в приемлемости для себя отрицательных примеров поведения, распространенных в маргинальной части общества. </a:t>
          </a:r>
          <a:r>
            <a:rPr lang="ru-RU" sz="1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частности, оправдание своих социально неодобряемых поступков идеализированными и героизированными примерами поведения, достойного порицания</a:t>
          </a:r>
          <a:endParaRPr lang="ru-RU" sz="1400" kern="1200" dirty="0" smtClean="0"/>
        </a:p>
      </dsp:txBody>
      <dsp:txXfrm>
        <a:off x="242805" y="2837142"/>
        <a:ext cx="3404737" cy="2228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E2703-0650-45D9-9954-F6ED3011F5C7}">
      <dsp:nvSpPr>
        <dsp:cNvPr id="0" name=""/>
        <dsp:cNvSpPr/>
      </dsp:nvSpPr>
      <dsp:spPr>
        <a:xfrm>
          <a:off x="4323653" y="1790"/>
          <a:ext cx="7581660" cy="26157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программ прямой профилактики, направленных на отработку навыков и умений отказа в ситуациях риска («умей сказать нет»), распознавания манипуляций и формирование способности противодействия им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Работа по принятию отвергаемых в группе (классе) подростков с проблемами в обучении, поведении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 формирования позитивного климата в классном коллективе.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Определение наставника в значимом для ребенка окружении с позитивным социальным опытом</a:t>
          </a: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Назначение куратора случая (в межведомственной команде сопровождения) для детей с опытом пребывания в асоциальной группе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23653" y="328759"/>
        <a:ext cx="6600752" cy="1961817"/>
      </dsp:txXfrm>
    </dsp:sp>
    <dsp:sp modelId="{BCBABA0D-13AD-453C-B1AE-76CE9A53D2E4}">
      <dsp:nvSpPr>
        <dsp:cNvPr id="0" name=""/>
        <dsp:cNvSpPr/>
      </dsp:nvSpPr>
      <dsp:spPr>
        <a:xfrm>
          <a:off x="9" y="258514"/>
          <a:ext cx="4323644" cy="21023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Наркопотребление в социальном окружении (НСО) – </a:t>
          </a:r>
          <a:r>
            <a:rPr lang="ru-RU" sz="1600" b="0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распространенность </a:t>
          </a:r>
          <a:r>
            <a:rPr lang="ru-RU" sz="1600" b="0" kern="1200" dirty="0" err="1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наркопотребляющих</a:t>
          </a:r>
          <a:r>
            <a:rPr lang="ru-RU" sz="1600" b="0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среди знакомых и близких, создающая опасность приобщения к наркотикам и формирования </a:t>
          </a:r>
          <a:r>
            <a:rPr lang="ru-RU" sz="1600" b="0" kern="1200" dirty="0" err="1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референтной</a:t>
          </a:r>
          <a:r>
            <a:rPr lang="ru-RU" sz="1600" b="0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группы из </a:t>
          </a:r>
          <a:r>
            <a:rPr lang="ru-RU" sz="1600" b="0" kern="1200" dirty="0" err="1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наркопотребляющих</a:t>
          </a:r>
          <a:endParaRPr lang="ru-RU" sz="1600" b="0" kern="1200" dirty="0" smtClean="0">
            <a:solidFill>
              <a:schemeClr val="bg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2635" y="361140"/>
        <a:ext cx="4118392" cy="1897056"/>
      </dsp:txXfrm>
    </dsp:sp>
    <dsp:sp modelId="{D6584F08-F830-4511-A690-71E9F6F8C727}">
      <dsp:nvSpPr>
        <dsp:cNvPr id="0" name=""/>
        <dsp:cNvSpPr/>
      </dsp:nvSpPr>
      <dsp:spPr>
        <a:xfrm>
          <a:off x="4180061" y="2827776"/>
          <a:ext cx="7724321" cy="210230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деятельности: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опора на активные методы обучения, реализации возможностей технологии критического мышления, внимание к организации самооценочной и рефлексивной деятельности на уроке. Внимание к условиям формирования личностных результатов обучающей деятельности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программах воспитательной и сопровождающей деятельности: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Программы, направленные на развитие самосознания, самоопределение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180061" y="3090565"/>
        <a:ext cx="6935956" cy="1576731"/>
      </dsp:txXfrm>
    </dsp:sp>
    <dsp:sp modelId="{5CA14DAC-C517-4B3F-AF0D-F7BDE8064B2F}">
      <dsp:nvSpPr>
        <dsp:cNvPr id="0" name=""/>
        <dsp:cNvSpPr/>
      </dsp:nvSpPr>
      <dsp:spPr>
        <a:xfrm>
          <a:off x="940" y="2827776"/>
          <a:ext cx="4179120" cy="21023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Склонность к совершению необдуманных поступков (И) - </a:t>
          </a:r>
          <a:r>
            <a:rPr lang="ru-RU" sz="1800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устойчивая склонность действовать по первому побуждению, под влиянием внешних обстоятельств или эмоций</a:t>
          </a:r>
          <a:endParaRPr lang="ru-RU" sz="180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3566" y="2930402"/>
        <a:ext cx="3973868" cy="18970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E2703-0650-45D9-9954-F6ED3011F5C7}">
      <dsp:nvSpPr>
        <dsp:cNvPr id="0" name=""/>
        <dsp:cNvSpPr/>
      </dsp:nvSpPr>
      <dsp:spPr>
        <a:xfrm>
          <a:off x="4243506" y="857"/>
          <a:ext cx="7441121" cy="24639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деятельности: соблюдение требований к оценочной деятельности, обеспечение психолого-педагогической поддержки</a:t>
          </a:r>
          <a:endParaRPr lang="ru-RU" sz="16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Реализация программ уверенного поведения, формирование проблемно-разрешающего поведения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Обучение навыкам психоэмоциональной саморегуляции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Реализация работы по выявлению детей в трудной жизненной ситуации </a:t>
          </a:r>
        </a:p>
      </dsp:txBody>
      <dsp:txXfrm>
        <a:off x="4243506" y="308855"/>
        <a:ext cx="6517128" cy="1847985"/>
      </dsp:txXfrm>
    </dsp:sp>
    <dsp:sp modelId="{BCBABA0D-13AD-453C-B1AE-76CE9A53D2E4}">
      <dsp:nvSpPr>
        <dsp:cNvPr id="0" name=""/>
        <dsp:cNvSpPr/>
      </dsp:nvSpPr>
      <dsp:spPr>
        <a:xfrm>
          <a:off x="8" y="111858"/>
          <a:ext cx="4243497" cy="2241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Тревожность (Т) - </a:t>
          </a:r>
          <a:r>
            <a:rPr lang="ru-RU" sz="1700" b="0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предрасположенность воспринимать достаточно широкий спектр ситуаций как угрожающие, приводящая к плохому настроению, мрачным предчувствиям, беспокойству</a:t>
          </a:r>
          <a:endParaRPr lang="ru-RU" sz="1700" b="1" kern="1200" dirty="0" smtClean="0">
            <a:solidFill>
              <a:schemeClr val="bg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pc="-15" dirty="0" smtClean="0">
              <a:solidFill>
                <a:srgbClr val="002060"/>
              </a:solidFill>
              <a:effectLst/>
              <a:latin typeface="Times New Roman" panose="02020603050405020304" pitchFamily="18" charset="0"/>
            </a:rPr>
            <a:t>. </a:t>
          </a:r>
          <a:endParaRPr lang="ru-RU" sz="1700" kern="1200" dirty="0"/>
        </a:p>
      </dsp:txBody>
      <dsp:txXfrm>
        <a:off x="109452" y="221302"/>
        <a:ext cx="4024609" cy="2023092"/>
      </dsp:txXfrm>
    </dsp:sp>
    <dsp:sp modelId="{D6584F08-F830-4511-A690-71E9F6F8C727}">
      <dsp:nvSpPr>
        <dsp:cNvPr id="0" name=""/>
        <dsp:cNvSpPr/>
      </dsp:nvSpPr>
      <dsp:spPr>
        <a:xfrm>
          <a:off x="4102576" y="2689037"/>
          <a:ext cx="7581137" cy="22419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Формирование проблемно разрешающего поведения. Развитие навыков и приемов позитивного </a:t>
          </a:r>
          <a:r>
            <a:rPr lang="ru-RU" sz="1600" kern="1200" dirty="0" err="1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переформулирования</a:t>
          </a:r>
          <a:endParaRPr lang="ru-RU" sz="16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Реализация работы по выявлению детей в трудной жизненной ситуации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Обеспечение психологической помощи и поддержки детям в трудной жизненной ситуации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Обучение навыкам психоэмоциональной саморегуляции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102576" y="2969285"/>
        <a:ext cx="6740395" cy="1681485"/>
      </dsp:txXfrm>
    </dsp:sp>
    <dsp:sp modelId="{5CA14DAC-C517-4B3F-AF0D-F7BDE8064B2F}">
      <dsp:nvSpPr>
        <dsp:cNvPr id="0" name=""/>
        <dsp:cNvSpPr/>
      </dsp:nvSpPr>
      <dsp:spPr>
        <a:xfrm>
          <a:off x="923" y="2689037"/>
          <a:ext cx="4101653" cy="22419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Трудность переживания жизненных неудач (Ф) - </a:t>
          </a:r>
          <a:r>
            <a:rPr lang="ru-RU" sz="1800" b="0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невозможность реализации намерений и удовлетворения потребностей, возникающее при наличии реальных или мнимых непреодолимых препятствий на пути к некоей цели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</dsp:txBody>
      <dsp:txXfrm>
        <a:off x="110367" y="2798481"/>
        <a:ext cx="3882765" cy="20230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E2703-0650-45D9-9954-F6ED3011F5C7}">
      <dsp:nvSpPr>
        <dsp:cNvPr id="0" name=""/>
        <dsp:cNvSpPr/>
      </dsp:nvSpPr>
      <dsp:spPr>
        <a:xfrm>
          <a:off x="4366390" y="919"/>
          <a:ext cx="7646311" cy="2642712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деятельности: совершенствование технологии проектной деятельности, внимание к приемам и методам повышения уровня самостоятельности на уроке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Содействие формированию позитивного психологического климата в классе/группе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Развитие медиативных технологий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</a:t>
          </a:r>
          <a:r>
            <a:rPr lang="ru-RU" sz="1400" kern="1200" dirty="0" err="1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просоциальной</a:t>
          </a: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деятельности, обеспечивающих  чувство востребованности, социального признания: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волонтерская деятельность, проектная деятельность, трудовая деятельность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66390" y="331258"/>
        <a:ext cx="6655294" cy="1982034"/>
      </dsp:txXfrm>
    </dsp:sp>
    <dsp:sp modelId="{BCBABA0D-13AD-453C-B1AE-76CE9A53D2E4}">
      <dsp:nvSpPr>
        <dsp:cNvPr id="0" name=""/>
        <dsp:cNvSpPr/>
      </dsp:nvSpPr>
      <dsp:spPr>
        <a:xfrm>
          <a:off x="5877" y="119972"/>
          <a:ext cx="4360512" cy="2404608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Социальная активность (СА)</a:t>
          </a:r>
          <a:r>
            <a:rPr lang="ru-RU" sz="2000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- активная жизненная позиция, </a:t>
          </a:r>
          <a:r>
            <a:rPr lang="ru-RU" sz="2000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выражающаяся в стремлении влиять на свою жизнь и окружающие условия</a:t>
          </a:r>
          <a:r>
            <a:rPr lang="ru-RU" sz="2000" kern="1200" spc="-15" dirty="0" smtClean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23260" y="237355"/>
        <a:ext cx="4125746" cy="2169842"/>
      </dsp:txXfrm>
    </dsp:sp>
    <dsp:sp modelId="{D6584F08-F830-4511-A690-71E9F6F8C727}">
      <dsp:nvSpPr>
        <dsp:cNvPr id="0" name=""/>
        <dsp:cNvSpPr/>
      </dsp:nvSpPr>
      <dsp:spPr>
        <a:xfrm>
          <a:off x="4219826" y="2884093"/>
          <a:ext cx="7797803" cy="2404608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 совершенствование технологии проектной деятельности, внимание к приемам и методам повышения уровня самостоятельности на уроке, а также формирование способности к самооценке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Реализация программ формирования жизненных умений, формирование стратегий эффективного решения проблем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Проведение программ прямой профилактики, направленных на отработку навыков и умений отказа в ситуациях риска («умей сказать нет»), распознавания манипуляций и формирование способности противодействия им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219826" y="3184669"/>
        <a:ext cx="6896075" cy="1803456"/>
      </dsp:txXfrm>
    </dsp:sp>
    <dsp:sp modelId="{5CA14DAC-C517-4B3F-AF0D-F7BDE8064B2F}">
      <dsp:nvSpPr>
        <dsp:cNvPr id="0" name=""/>
        <dsp:cNvSpPr/>
      </dsp:nvSpPr>
      <dsp:spPr>
        <a:xfrm>
          <a:off x="949" y="2884093"/>
          <a:ext cx="4218876" cy="2404608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Самоконтроль поведения (СП) – </a:t>
          </a:r>
          <a:r>
            <a:rPr lang="ru-RU" sz="2000" b="0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сознательная активность по управлению своими поступками, в соответствии с убеждениями и принципами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</dsp:txBody>
      <dsp:txXfrm>
        <a:off x="118332" y="3001476"/>
        <a:ext cx="3984110" cy="21698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E2703-0650-45D9-9954-F6ED3011F5C7}">
      <dsp:nvSpPr>
        <dsp:cNvPr id="0" name=""/>
        <dsp:cNvSpPr/>
      </dsp:nvSpPr>
      <dsp:spPr>
        <a:xfrm>
          <a:off x="4323653" y="367"/>
          <a:ext cx="7581660" cy="1693793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 родительского всеобуча - формирование психолого-педагогической компетентности родителей</a:t>
          </a:r>
          <a:endParaRPr lang="ru-RU" sz="16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особенностей социализации, интересов и сферы общения подростков.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Направление на семейное консультирование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 отвержении – поиск наставника в ближайшем окружении ребенка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 smtClean="0">
            <a:solidFill>
              <a:srgbClr val="0070C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23653" y="212091"/>
        <a:ext cx="6946488" cy="1270345"/>
      </dsp:txXfrm>
    </dsp:sp>
    <dsp:sp modelId="{BCBABA0D-13AD-453C-B1AE-76CE9A53D2E4}">
      <dsp:nvSpPr>
        <dsp:cNvPr id="0" name=""/>
        <dsp:cNvSpPr/>
      </dsp:nvSpPr>
      <dsp:spPr>
        <a:xfrm>
          <a:off x="9" y="231983"/>
          <a:ext cx="4323644" cy="123056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Принятие родителями  (ПР) – </a:t>
          </a:r>
          <a:r>
            <a:rPr lang="ru-RU" sz="1800" b="0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оценочное поведение родителей, формирующее ощущение нужности и «</a:t>
          </a:r>
          <a:r>
            <a:rPr lang="ru-RU" sz="1800" b="0" kern="1200" dirty="0" err="1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любимости</a:t>
          </a:r>
          <a:r>
            <a:rPr lang="ru-RU" sz="1800" b="0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! у ребенка</a:t>
          </a:r>
          <a:endParaRPr lang="ru-RU" sz="18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0080" y="292054"/>
        <a:ext cx="4203502" cy="1110418"/>
      </dsp:txXfrm>
    </dsp:sp>
    <dsp:sp modelId="{D6584F08-F830-4511-A690-71E9F6F8C727}">
      <dsp:nvSpPr>
        <dsp:cNvPr id="0" name=""/>
        <dsp:cNvSpPr/>
      </dsp:nvSpPr>
      <dsp:spPr>
        <a:xfrm>
          <a:off x="4336201" y="1817217"/>
          <a:ext cx="7567200" cy="1230560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Содействие формированию позитивного психологического климата в классе/группе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Развитие медиативных (восстановительных) технологий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Программы формирования толерантности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 smtClean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kern="1200" dirty="0"/>
        </a:p>
      </dsp:txBody>
      <dsp:txXfrm>
        <a:off x="4336201" y="1971037"/>
        <a:ext cx="7105740" cy="922920"/>
      </dsp:txXfrm>
    </dsp:sp>
    <dsp:sp modelId="{5CA14DAC-C517-4B3F-AF0D-F7BDE8064B2F}">
      <dsp:nvSpPr>
        <dsp:cNvPr id="0" name=""/>
        <dsp:cNvSpPr/>
      </dsp:nvSpPr>
      <dsp:spPr>
        <a:xfrm>
          <a:off x="0" y="1799952"/>
          <a:ext cx="4334281" cy="123056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Принятие одноклассниками/однокурсниками (ПО) – оценочное поведение сверстников, формирующее у учащегося чувство принадлежности к группе и причастности</a:t>
          </a:r>
          <a:endParaRPr lang="ru-RU" sz="140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0071" y="1860023"/>
        <a:ext cx="4214139" cy="1110418"/>
      </dsp:txXfrm>
    </dsp:sp>
    <dsp:sp modelId="{A5145062-3DF6-441D-A0A8-3741726707FE}">
      <dsp:nvSpPr>
        <dsp:cNvPr id="0" name=""/>
        <dsp:cNvSpPr/>
      </dsp:nvSpPr>
      <dsp:spPr>
        <a:xfrm>
          <a:off x="4418602" y="3092004"/>
          <a:ext cx="7486108" cy="1760674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обучающей деятельности: опора на активные методы обучения, реализации возможностей технологии критического мышления, внимание к организации </a:t>
          </a:r>
          <a:r>
            <a:rPr lang="ru-RU" sz="1400" kern="1200" dirty="0" err="1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самооценочной</a:t>
          </a: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и рефлексивной деятельности на уроке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воспитательной и внеурочной деятельности, программах психолого-педагогического сопровождения: реализация программ формирования жизненных умений, стратегий эффективного решения проблем</a:t>
          </a:r>
          <a:endParaRPr lang="ru-RU" sz="14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>
            <a:solidFill>
              <a:srgbClr val="0070C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418602" y="3312088"/>
        <a:ext cx="6825855" cy="1320506"/>
      </dsp:txXfrm>
    </dsp:sp>
    <dsp:sp modelId="{B0E134D0-B5BA-48DD-92E3-92ABB50C9155}">
      <dsp:nvSpPr>
        <dsp:cNvPr id="0" name=""/>
        <dsp:cNvSpPr/>
      </dsp:nvSpPr>
      <dsp:spPr>
        <a:xfrm>
          <a:off x="611" y="3435890"/>
          <a:ext cx="4417990" cy="123056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Психологическая устойчивость и уверенность в своих силах в трудных жизненных ситуациях (С)</a:t>
          </a:r>
          <a:endParaRPr lang="ru-RU" sz="1600" kern="1200" dirty="0">
            <a:solidFill>
              <a:schemeClr val="bg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0682" y="3495961"/>
        <a:ext cx="4297848" cy="1110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9E03F-9CB8-477D-B915-97EF75C485BB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D2654-0CDE-4E8B-8132-3A3C85E83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76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746125"/>
            <a:ext cx="662463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 год подряд Министерство просвещения Российской Федерации рекомендует проведение социально-­психологического тестирования лиц, обучающихся в образовательных организациях всех субъектов Российской Федерации с использованием единой методики. Единая методика социально-психологического тестирования (далее - ЕМ СПТ, методика) разработана в соответствии с поручением ГАК (протокол от 11 декабря 2017 г. № 35). Правообладателем методики является Министерство просвещения Российской Федерации.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Методика осуществляет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оценку вероятности вовлечения в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аддиктивное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(зависимое) поведение на основе соотношения факторов риска и факторов защиты, воздействующих на обследуемых.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Выявляет повышенную и незначительную вероятность вовлечения в зависимое поведение.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методики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выявление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рискогенности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социально-психологических условий социализации обучающийся, которые могут склонить их к употреблению ПАВ, спровоцировать вовлечение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наркопотребление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 дает возможность массово определять вероятность риска. По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результатам тестирования нельзя дать заключение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 наркотической или иной зависимости обучающегося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данного </a:t>
            </a:r>
            <a:r>
              <a:rPr lang="ru-RU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вебинара</a:t>
            </a:r>
            <a:r>
              <a:rPr lang="ru-R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предполагаем</a:t>
            </a:r>
            <a:r>
              <a:rPr lang="ru-RU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сделать акценты как на организации СПТ, так и возможностях </a:t>
            </a:r>
            <a:r>
              <a:rPr lang="ru-RU" sz="1200" kern="1200" dirty="0" smtClean="0">
                <a:solidFill>
                  <a:srgbClr val="004A82"/>
                </a:solidFill>
                <a:latin typeface="+mn-lt"/>
                <a:ea typeface="+mn-ea"/>
                <a:cs typeface="Times New Roman" panose="02020603050405020304" pitchFamily="18" charset="0"/>
              </a:rPr>
              <a:t>программного комплекса СПТ для анализа результатов и использования их в организации профилактической работы.</a:t>
            </a:r>
            <a:r>
              <a:rPr lang="ru-RU" sz="1000" b="1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ЦЕЛЬ</a:t>
            </a:r>
            <a:r>
              <a:rPr lang="ru-RU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 </a:t>
            </a:r>
            <a:r>
              <a:rPr lang="ru-RU" sz="1000" kern="1200" dirty="0" smtClean="0">
                <a:solidFill>
                  <a:srgbClr val="004A82"/>
                </a:solidFill>
                <a:latin typeface="+mn-lt"/>
                <a:ea typeface="+mn-ea"/>
                <a:cs typeface="Times New Roman" panose="02020603050405020304" pitchFamily="18" charset="0"/>
              </a:rPr>
              <a:t>выявление возможностей программного комплекса СПТ для организации воспитательной и профилактической деятельности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rgbClr val="004A82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967945-193B-45D0-B3EA-47290863413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104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273050"/>
            <a:ext cx="662463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xfrm>
            <a:off x="328427" y="4187494"/>
            <a:ext cx="6009572" cy="548157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2020 году в целом по области </a:t>
            </a:r>
            <a:r>
              <a:rPr lang="ru-RU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повысилась достоверность результатов тестирования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она </a:t>
            </a:r>
            <a:r>
              <a:rPr lang="ru-RU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составляет 67,5% 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2019 году – 63,3%).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Недостоверными признаны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21621 чел.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2019 году - 22242 чел.), что составляет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32,5%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2019 году - 36,7%) от общего количества обучающихся, прошедших тестирование, из них: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13301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обучающихся общеобразовательных школ,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31,0%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(в 2019 году - 14622 чел., 35,2%), 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7307 обучающихся ПОО, 34,7% (в 2019 году -6601 чел., 39,4%), 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1013 обучающихся образовательных организаций высшего образования, 39,5% (в 2019 году - 1019 чел., 44,5%). 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Недостоверность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повысилась в  4-х районах: </a:t>
            </a:r>
            <a:r>
              <a:rPr lang="ru-RU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Тарногский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Кадуйский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Кичм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-Городецкий, </a:t>
            </a:r>
            <a:r>
              <a:rPr lang="ru-RU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Верховажский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19F66F-F3E0-4504-A08B-7B17784AAF44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89517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273050"/>
            <a:ext cx="662463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xfrm>
            <a:off x="328427" y="4187494"/>
            <a:ext cx="6009572" cy="548157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2020 году </a:t>
            </a:r>
            <a:r>
              <a:rPr lang="ru-RU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повысилась достоверность результатов тестирования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она </a:t>
            </a:r>
            <a:r>
              <a:rPr lang="ru-RU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составляет 65,3% 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2019 году – 60,6%).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ПОО недостоверными признаны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7307 чел.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2019 году - 6601 чел.), что составляет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34,5%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2019 году - 39,4%) от общего количества обучающихся, прошедших тестирование, из них: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Недостоверность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повысилась в  11 ПОО: Великоустюгский многопрофильный колледж, Вологодский педагогический колледж, ВУМК, Вологодский областной колледж искусств, </a:t>
            </a:r>
            <a:r>
              <a:rPr lang="ru-RU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Устюженский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политехнический колледж, </a:t>
            </a:r>
            <a:r>
              <a:rPr lang="ru-RU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Кадуйский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энергетический колледж, …</a:t>
            </a:r>
            <a:endParaRPr lang="ru-RU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19F66F-F3E0-4504-A08B-7B17784AAF44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89517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Тенденция. Сильное желание на местах получить «хорошие результаты» (высокий охват),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одтасовка результатов приводит к искажению реальной картины и дальнейшей потере контроля над ситуацией.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Тенденция. Чем меньше внимания уделяется работе с результатами СПТ, чем выше принудительность согласий – тем выше резистентность.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Разъяснительная работа, обучение специалистов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работе с ЕМ СПТ приводит к: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снижению напряженности и сопротивления тестированию в педагогических коллективах (тестирование не приводит к формированию конфликтных отношений);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сокращению количества недостоверных результатов тестирования;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формированию объектной картины и принятию своевременных мер.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2654-0CDE-4E8B-8132-3A3C85E8386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70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разделе «Итоги» есть закладки по разным видам отчета: Сводный отчет, Стат. Отчет</a:t>
            </a:r>
            <a:r>
              <a:rPr lang="ru-RU" baseline="0" dirty="0" smtClean="0"/>
              <a:t> и другие.</a:t>
            </a:r>
            <a:endParaRPr lang="ru-RU" dirty="0" smtClean="0"/>
          </a:p>
          <a:p>
            <a:r>
              <a:rPr lang="ru-RU" dirty="0" smtClean="0"/>
              <a:t>Необходимо «Обновить», «Сохранить в </a:t>
            </a:r>
            <a:r>
              <a:rPr lang="en-US" dirty="0" err="1" smtClean="0"/>
              <a:t>Exell</a:t>
            </a:r>
            <a:r>
              <a:rPr lang="ru-RU" dirty="0" smtClean="0"/>
              <a:t>».</a:t>
            </a:r>
          </a:p>
          <a:p>
            <a:endParaRPr lang="ru-RU" dirty="0" smtClean="0"/>
          </a:p>
          <a:p>
            <a:r>
              <a:rPr lang="ru-RU" dirty="0" smtClean="0"/>
              <a:t>Для анализа результатов следует обратить внимание на следующие критерии:</a:t>
            </a:r>
          </a:p>
          <a:p>
            <a:r>
              <a:rPr lang="ru-RU" dirty="0" smtClean="0"/>
              <a:t>- Охват обучающихся СПТ или доля обучающихся</a:t>
            </a:r>
            <a:r>
              <a:rPr lang="ru-RU" baseline="0" dirty="0" smtClean="0"/>
              <a:t>, участвовавших в СПТ</a:t>
            </a:r>
            <a:endParaRPr lang="ru-RU" dirty="0" smtClean="0"/>
          </a:p>
          <a:p>
            <a:r>
              <a:rPr lang="ru-RU" dirty="0" smtClean="0"/>
              <a:t>- Количество</a:t>
            </a:r>
            <a:r>
              <a:rPr lang="ru-RU" baseline="0" dirty="0" smtClean="0"/>
              <a:t> отказов и причины</a:t>
            </a:r>
          </a:p>
          <a:p>
            <a:r>
              <a:rPr lang="ru-RU" baseline="0" dirty="0" smtClean="0"/>
              <a:t>- Недостоверные результаты, их количество и выраженность по критериям (с целью организации эффективной информационно-мотивационной кампании)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ПВВ и расклад по 2-м группам: явная </a:t>
            </a:r>
            <a:r>
              <a:rPr lang="ru-RU" baseline="0" dirty="0" err="1" smtClean="0"/>
              <a:t>рискогенность</a:t>
            </a:r>
            <a:r>
              <a:rPr lang="ru-RU" baseline="0" dirty="0" smtClean="0"/>
              <a:t> и латентный риск вовлечения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2654-0CDE-4E8B-8132-3A3C85E8386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916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2654-0CDE-4E8B-8132-3A3C85E8386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66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Основные параметры, изучаемые по факторам риска и факторам защиты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2654-0CDE-4E8B-8132-3A3C85E8386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29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области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целом 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аблюдается тенденция повышения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рискогенности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социально-психологических условий.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2020 году такую тенденцию можно связать,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прежде всего,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последствиями: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-фобии, самоизоляция, дистанционная беспомощность.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Проявления: фиксируется рост ФР (по ряду показателей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скачкообразный,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также снижение ФЗ, большее количество обучающихся показали результаты ниже нижней границы нормы: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«Социальной активности» (деятельности, альтернативной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наркопотреблению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(примерно 4 % по форме А), «Самоконтроль поведения» (примерно 4% по форме А), осложнение детско-родительских отношений (примерно на 3 %).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Выводы: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Обострилось большинство факторов риска в детском социуме.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факторов защиты в детском социуме (на диаграмме синяя кривая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расположена выше, поскольку речь идет об увеличения доли обучающихся, которые продемонстрировали результаты по показателям факторов защиты ниже региональной нормы).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 наличию массового скрининга мы можем смотреть на те тенденции, которые существуют в детском социуме и в связи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ковидом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всеми его последствиями идет обострение по всем факторам риска по всем формам.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ФР обострены на выборке обучающихся 7-9 классов, что полностью подтверждает представление Льва Семеновича Выготского о том, что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психотравмирование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подростковом возрасте имеет яркую выраженность…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Следует также отметить, что в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сентябре возросло количество оценочных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процедур, проводимых образовательными организациями.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2654-0CDE-4E8B-8132-3A3C85E8386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885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Раздел ИТОГИ. Сводный отчет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Сводный отчёт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отражает сводные данные об участниках и результатах тестирований. В сводном отчёте четыре подраздела: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«Вероятность вовлечения», «Прохождение» и «Распределение по категориям», «Соотношение по  ФР/ФЗ»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Подраздел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«Вероятность вовлечения»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поможет педагогу-психологу в интерпретации статистических результатов по формированию группы с ПВВ (латентной и явной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рискогенности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социально-психологических условий).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подразделе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«Соотношение по  ФР/ФЗ»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представлены результаты по классным параллелям/курсам в количестве обучающихся и в % от достоверных ответов в разрезе четырех вариантов соотношения показателей «Факторов риска» (ФР) и «Факторов защиты» (ФЗ).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по одному из четырех вариантов получил оперативную обратную связь обучающийся по завершению тестирования в случае достоверных ответов.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2654-0CDE-4E8B-8132-3A3C85E8386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885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Представлен пример одной из общеобразовательных организаций</a:t>
            </a:r>
            <a:r>
              <a:rPr lang="ru-RU" baseline="0" dirty="0" smtClean="0"/>
              <a:t> по 7-9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(данные 2019 и 2020 </a:t>
            </a:r>
            <a:r>
              <a:rPr lang="ru-RU" baseline="0" dirty="0" smtClean="0"/>
              <a:t>гг.)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2654-0CDE-4E8B-8132-3A3C85E8386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Муниципальный уровень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2654-0CDE-4E8B-8132-3A3C85E8386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518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273050"/>
            <a:ext cx="662463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6117" y="4187593"/>
            <a:ext cx="5408930" cy="555986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Организация и проведение социально-психологического тестирования в образовательных организациях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Вологодской области в 2020 году регламентируются следующими нормативными правовыми актами федеральными и регионального уровня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Приказы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Минпросвещения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России и Департамента образования области. Они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направлены в адрес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руководителей </a:t>
            </a:r>
            <a:r>
              <a:rPr lang="ru-RU" sz="1200" dirty="0" smtClean="0"/>
              <a:t>органов местного самоуправления муниципальных районов и городских округов в сфере образования Вологодской области, а также </a:t>
            </a:r>
            <a:r>
              <a:rPr lang="ru-RU" sz="1200" b="1" dirty="0" smtClean="0"/>
              <a:t>размещены на официальном</a:t>
            </a:r>
            <a:r>
              <a:rPr lang="ru-RU" sz="1200" b="1" baseline="0" dirty="0" smtClean="0"/>
              <a:t> сайте АОУ ВО ДПО «ВИРО», слайдер «Социально-психологическое тестирование».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D1312D-5E33-4C1C-9092-05595D923DD3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15921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заметили, что далеко не все образовательные организации, муниципальные координаторы</a:t>
            </a:r>
            <a:r>
              <a:rPr lang="ru-RU" baseline="0" dirty="0" smtClean="0"/>
              <a:t> сформировали такие отчеты в прошлом году, а значит не смогли воспользоваться соответствующими данными.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кнопке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«Другие отчеты»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следует нажать закладку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«Создать отчет»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генерирования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«Анализа результатов по 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субшкалам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 следует скачать в формате 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результатов по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субшкалам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 в виде таблиц, диаграмм (столбиковых и лепестковых)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субшкалам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разрезе классов/групп, отдельно по мальчикам (М) и девочкам (Ж). По каждой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субшкале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данной категории обучающихся представлены границы нормы (критические значения по региону), результаты обучающихся соответствующей категории, например, «мальчики 9Б класса», а также данные по образовательной организации в целом для сравнения и формулировки выводов.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чем выше выраженность того или иного фактора риска в сравнении с региональной нормой, тем больше внимания потребуется к организации профилактической, воспитательной, коррекционной работе по его нейтрализации (см. методические рекомендации).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таблицах и диаграммах разным цветом выделены: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зеленым цветом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результаты нормы,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желтым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результаты класса выше нормативного значения по ФР (ниже по ФЗ) в сравнении с результатами по образовательной организации,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красным цветом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результаты класса выше нормативного значения по ФР (ниже по ФЗ).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Желтый и красный цвет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сигнал для более глубокого анализа и организации коррекции воспитательной работы.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Образовательные организации могут сформировать отчеты по классам/группам (по мальчикам и девочкам)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Муниципальные координаторы – в разрезе ОО по формам А и В, по мальчикам и девочкам.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2654-0CDE-4E8B-8132-3A3C85E8386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582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СПТ</a:t>
            </a:r>
            <a:r>
              <a:rPr lang="ru-RU" baseline="0" dirty="0" smtClean="0"/>
              <a:t> _ значимый компонент воспитательной программы школы, диагностический компонент – коррекция программ воспитательной деятельности.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Концепция развития системы профилактики безнадзорности и правонарушений несовершеннолетних на период до 2020 года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(Распоряжение  Правительства РФ от 22.03.17 №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520-р) ориентирует на раннее выявление и профилактику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девиантного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поведения несовершеннолетних. На наш взгляд новые возможности для работы в этом направлении дает СПТ, реализуемое 2-й год по Единой методике (для детей с 13 лет), которая ориентирована на оценку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рискогенных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социально-психологических факторов, часть из которых могут быть признаны специфичными не только для риска формирования зависимого от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психоактивных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веществ поведения, но являться таковыми для широкого круга социально негативных явлений среди несовершеннолетних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В связи с этим СПТ может использоваться как возможность оценки этих факторов и коррекции воспитательной и профилактической деятельности. В АОУ ВО ДПО «ВИРО» разработаны методические рекомендации, ориентиры для коррекции воспитательной деятельности. Каждая образовательная организация (муниципалитет, класс) </a:t>
            </a:r>
            <a:r>
              <a:rPr kumimoji="0" lang="ru-RU" sz="1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на основе полученных обобщенных данных СПТ и ориентиров, сформулированных для повышенного уровня того или иного фактора риска может составить свою программу коррекции </a:t>
            </a:r>
            <a:r>
              <a:rPr kumimoji="0" lang="ru-RU" sz="12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ВиП</a:t>
            </a:r>
            <a:r>
              <a:rPr kumimoji="0" lang="ru-RU" sz="1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деятельности.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Неблагоприятными условиями могут быть: плохой психологический климат в классе (учебной группе),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неуспешность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в учебе, отсутствие благоприятных отношений с ближайшим окружением: сверстниками, учителями, родителями и др. Обучающийся оказывается в трудной жизненной ситуации, в стрессе, которые приводят к значительным эмоциональным затратам. Некоторые жизненные ситуации кажутся ему неразрешимыми, переживания часто приводят к необдуманным поступкам, в том числе могут присутствовать сомнительные предложения к совершению первой пробы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психоактивного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вещества, которые могут нанести вред здоровью. Любой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рискогенный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фактор преломляется через индивидуальные возможности адаптации обучающегося.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7C29D-E469-4F3F-AA33-9091789C786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696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примеру, обнаруживаются высокие показатели по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субшкале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«Наркопотребление в социальном окружении (НСО)», которые свидетельствуют о распространенности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наркопотребляющих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среди знакомых и близких, создающей опасность приобщения к наркотикам и формирования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референтной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группы из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наркопотребляющих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случае правомерно внести дополнительно(откорректировать) следующие направления работы: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программ прямой профилактики, направленных на отработку навыков и умений отказа в ситуациях риска («умей сказать нет»), распознавания манипуляций и формирование способности противодействия им. 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по принятию отвергаемых в группе (классе) подростков с проблемами в обучении, поведении;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формирования позитивного климата в классном коллективе.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наставника в значимом для ребенка окружении с позитивным социальным опытом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Назначение куратора случая (в межведомственной команде сопровождения) для детей с опытом пребывания в асоциальной группе.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7C29D-E469-4F3F-AA33-9091789C786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711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7C29D-E469-4F3F-AA33-9091789C786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3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7C29D-E469-4F3F-AA33-9091789C786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9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случае низких показателей по шкале «Принятие одноклассниками/однокурсниками (ПО)», которое связано в данном случае с оценочным поведением сверстников, которое не способствует формированию у учащегося чувства принадлежности и причастности к группе в качестве фактора защиты, следует предпринять:</a:t>
            </a:r>
          </a:p>
          <a:p>
            <a:r>
              <a:rPr lang="ru-RU" dirty="0" smtClean="0"/>
              <a:t>в обучающей деятельности: совершенствование технологий групповой работы на уроке;</a:t>
            </a:r>
          </a:p>
          <a:p>
            <a:r>
              <a:rPr lang="ru-RU" dirty="0" smtClean="0"/>
              <a:t>в  воспитательной и сопровождающей деятельности (деятельности педагогов-психологов, социальных педагогов):</a:t>
            </a:r>
          </a:p>
          <a:p>
            <a:r>
              <a:rPr lang="ru-RU" dirty="0" smtClean="0"/>
              <a:t>содействие формированию позитивного психологического климата в классе/группе;</a:t>
            </a:r>
          </a:p>
          <a:p>
            <a:r>
              <a:rPr lang="ru-RU" dirty="0" smtClean="0"/>
              <a:t>развитие медиативных (восстановительных) технологий;</a:t>
            </a:r>
          </a:p>
          <a:p>
            <a:r>
              <a:rPr lang="ru-RU" dirty="0" smtClean="0"/>
              <a:t>реализация программ развития коммуникативной компетентности.</a:t>
            </a:r>
          </a:p>
          <a:p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Рекомендуем обратить внимание на организацию профилактики в начальной школе, где следует решать задачи преимущественно непрямой профилактики. Предлагаем использовать возможности программ воспитательной и внеурочной деятельности, направленных на формирование жизненных навыков и умений детей, включая развитие коммуникативных навыков, навыков разрешения проблемных ситуаций и др.  Данная работа в значительной мере позволит добиться снижения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рискогенности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социально-психологических условий в основной и старшей школе.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7C29D-E469-4F3F-AA33-9091789C786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655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Методические рекомендации по результатам социально-психологического тестирования в образовательных организациях области в 2019 году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направлены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январе 2020 года.  Сейчас формируются письма в муниципалитеты, образовательные организации, подведомственные и не подведомственные Департаменту образования области, где также будут размещены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етодические рекомендации по результатам социально-психологического тестирования в образовательных организациях области в 2020 году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2654-0CDE-4E8B-8132-3A3C85E8386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829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47688" y="233363"/>
            <a:ext cx="5383212" cy="30289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xfrm>
            <a:off x="211287" y="3340064"/>
            <a:ext cx="6338590" cy="6291746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Начиная с 2019 года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Минпросвещение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России (письмо от 29 августа 2019 года № ТС-2035/07) рекомендует единый порядок действий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взаимодействия органов исполнительной власти субъектов Российской Федерации, осуществляющих государственное управление в сфере образования, и образовательных организаций, осуществляющих проведение СПТ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период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1 сентября по 1 октября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проведение информационно-разъяснительной кампании с родителями или иными законными представителями обучающихся и мотивационной работы с обучающимися в образовательных организациях, расположенных на территории субъекта Российской Федерации, для повышения активности участия и снижения количества отказов от СПТ и профилактических медицинских осмотров обучающихся;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период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15 сентября по 1 ноября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проведение СПТ;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период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января по май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содействие в организации профилактических медицинских осмотров обучающихся.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46A60-850B-4628-99E5-A9F40E695E88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7907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традиционно проводится в три этапа в соответствии с календарным планом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приложение 1 к приказу Департамента образования Вологодской области № 1154 от 28 августа 2020 года).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Обратите внимание: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большое количество шагов (МЕРОПРИЯТИЙ) сделано на предварительном этапе, в том числе и в рамках информационно-мотивационной кампании: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 о проведении СПТ обучающихся в 2020 году был рассмотрен 30.09.2020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областном родительском собрании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Интернет-формате.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2020 году социально-психологическое тестирование обучающихся образовательных организаций области прошло в установленные сроки: 15.09.2020-15.11.2020 (п.2.2 приложения 1 к приказу Департамента образования Вологодской области № 1154 от 28 августа 2020 года; пункта 1 приказа Департамента Вологодской области от 23.10.2020 № 1631 «О внесении изменений в приказ Департамента образования области от 28.08.2020 № 1154).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Тестирование закончилось в ноябре, но работа по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его результатам продолжается в течение всего года, в том числе и в отношении содействия в проведении медицинских осмотров (2-я форма раннего выявления…)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0E8F-867C-491F-98E6-984E3416BDE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72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273050"/>
            <a:ext cx="662463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41521" y="4187595"/>
            <a:ext cx="5662474" cy="4831440"/>
          </a:xfrm>
        </p:spPr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целях обеспечения научно-методического, организационно-методического и технического сопровождения мероприятий антинаркотической направленности ВИРО подготовлены и направлены в адрес руководителей </a:t>
            </a:r>
            <a:r>
              <a:rPr lang="ru-RU" sz="1200" dirty="0" smtClean="0"/>
              <a:t>органов местного самоуправления муниципальных районов и городских округов в сфере образования Вологодской области,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образовательных организаций, подведомственных Департаменту образования области и иных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образовательных организаций,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(в том числе и обеспечивающие работу в Информационной системе – Программный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 СПТ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Информационно-методические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материалы </a:t>
            </a:r>
            <a:r>
              <a:rPr lang="ru-RU" sz="1200" b="1" dirty="0" smtClean="0"/>
              <a:t>размещены на официальном</a:t>
            </a:r>
            <a:r>
              <a:rPr lang="ru-RU" sz="1200" b="1" baseline="0" dirty="0" smtClean="0"/>
              <a:t> сайте АОУ ВО ДПО «ВИРО», слайдер «Социально-психологическое тестирование».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2633B5-DC99-4AB0-BCDE-ABAD96F4AAFE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5689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273050"/>
            <a:ext cx="662463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6117" y="4187593"/>
            <a:ext cx="5408930" cy="555986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2020 году обеспечен 100% охват общеобразовательных организаций и профессиональных образовательных организаций.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Количество образовательных организаций, принимавших участие в СПТ, составляет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354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организации (в 2019 году – 355, в 2018 году – 347 организаций), из них общеобразовательных организаций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(в 2019 году – 314, в 2018 году – 312), уменьшение количества школ связано с реорганизацией муниципальных общеобразовательных организаций.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целом по области в 2020 году в процедуре тестирования принимали участие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66477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чел. (в 2019 году- 60 638 чел.),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обучающихся 7-11 классов общеобразовательных организаций –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42835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чел. (в 2019 году -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41588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чел.), в том числе: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общеобразовательных организациях муниципального подчинения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42266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чел. (в 2019 году -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41039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чел.),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общеобразовательных организациях, подведомственных Департаменту образования области – 508 чел. (в 2019 году - 493 чел.),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ФГКОУ «Средняя общеобразовательная школа № 154» - 61 чел. (в 2019 году - 56 чел.).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D1312D-5E33-4C1C-9092-05595D923DD3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45842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273050"/>
            <a:ext cx="662463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328668" y="4187593"/>
            <a:ext cx="6103828" cy="5482191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3600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/>
              <a:t>В 2020 году доверие к процедуре СПТ у обучающихся образовательных организаций,</a:t>
            </a:r>
            <a:r>
              <a:rPr lang="ru-RU" altLang="ru-RU" sz="1200" baseline="0" dirty="0" smtClean="0"/>
              <a:t> в целом,</a:t>
            </a:r>
            <a:r>
              <a:rPr lang="ru-RU" altLang="ru-RU" sz="1200" dirty="0" smtClean="0"/>
              <a:t> возросло. Количество, отказавшихся от участия в СПТ сократилось в </a:t>
            </a:r>
            <a:r>
              <a:rPr lang="ru-RU" altLang="ru-RU" sz="1200" b="1" dirty="0" smtClean="0"/>
              <a:t>1,7</a:t>
            </a:r>
            <a:r>
              <a:rPr lang="ru-RU" altLang="ru-RU" sz="1200" dirty="0" smtClean="0"/>
              <a:t> раза.</a:t>
            </a:r>
          </a:p>
          <a:p>
            <a:pPr indent="360000" algn="just">
              <a:spcBef>
                <a:spcPct val="0"/>
              </a:spcBef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Общее количество обучающихся, не принимавших участие в тестировании в 2020 году -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4655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чел. (в 2019 году - 7812 чел.), из них: </a:t>
            </a:r>
          </a:p>
          <a:p>
            <a:pPr indent="360000" algn="just">
              <a:spcBef>
                <a:spcPct val="0"/>
              </a:spcBef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общеобразовательных организациях –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3328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чел. (в 2019 году - 5058 чел.), </a:t>
            </a:r>
          </a:p>
          <a:p>
            <a:pPr marL="0" marR="0" indent="3600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профессиональных образовательных организациях –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784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чел. (в 2019 году – 1999 чел.), </a:t>
            </a:r>
          </a:p>
          <a:p>
            <a:pPr marL="0" marR="0" indent="3600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высшего образования –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543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чел. (в 2019 году – 755 чел.).</a:t>
            </a:r>
          </a:p>
          <a:p>
            <a:pPr indent="360000" algn="just">
              <a:spcBef>
                <a:spcPct val="0"/>
              </a:spcBef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причины официальных отказов: </a:t>
            </a:r>
          </a:p>
          <a:p>
            <a:pPr rtl="0" eaLnBrk="1" fontAlgn="base" latinLnBrk="0" hangingPunct="1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нахождение обучающихся на длительном больничном - 32%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уверенность в отсутствии склонности к зависимости, прохождения СПТ ранее – 17%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немотивированный отказ – 19%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опасения в нарушении принципов конфиденциальности проведения СПТ – 2%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недоверие обучающихся к процедуре и результатам СПТ – 7,8%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этические или религиозные убеждения – 1,3%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иные причины отказа (на олимпиаде, личное мнение, не входит в образовательную функцию школы, выбыли, пропускают занятия, не представили письменный отказ/согласие, нет желания тратить время на тестирование, служба в армии и др.) - 6%</a:t>
            </a:r>
          </a:p>
          <a:p>
            <a:pPr rtl="0" eaLnBrk="1" fontAlgn="base" latinLnBrk="0" hangingPunct="1"/>
            <a:endParaRPr lang="ru-RU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Следует отметить, что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3B5E45-8DC0-4712-B436-CA3FA2237EA5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60599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273050"/>
            <a:ext cx="662463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xfrm>
            <a:off x="328427" y="4187494"/>
            <a:ext cx="6009572" cy="548157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целом, в 2020 году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образовательным организациям области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участвовавших в тестировании,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охват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обучающихся увеличился и составил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93,5%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(в 2019 году - 89,2%, в 2018 году - 83,9 %, в 2017 году - 73,2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 smtClean="0"/>
              <a:t>Системная работа позволила в 2020 году увеличить охват СПТ в школах области на </a:t>
            </a:r>
            <a:r>
              <a:rPr lang="ru-RU" b="1" dirty="0" smtClean="0"/>
              <a:t>3,6% </a:t>
            </a:r>
            <a:r>
              <a:rPr lang="ru-RU" dirty="0" smtClean="0"/>
              <a:t>до </a:t>
            </a:r>
            <a:r>
              <a:rPr lang="ru-RU" b="1" dirty="0" smtClean="0"/>
              <a:t>92,8% </a:t>
            </a:r>
            <a:r>
              <a:rPr lang="ru-RU" dirty="0" smtClean="0"/>
              <a:t>(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42835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smtClean="0"/>
              <a:t>обучающихся) (2019 год – 89,2% (</a:t>
            </a:r>
            <a:r>
              <a:rPr lang="ru-RU" b="1" dirty="0" smtClean="0"/>
              <a:t>41 588</a:t>
            </a:r>
            <a:r>
              <a:rPr lang="ru-RU" b="1" baseline="0" dirty="0" smtClean="0"/>
              <a:t> </a:t>
            </a:r>
            <a:r>
              <a:rPr lang="ru-RU" dirty="0" smtClean="0"/>
              <a:t>чел.).</a:t>
            </a:r>
            <a:r>
              <a:rPr lang="ru-RU" b="1" dirty="0" smtClean="0"/>
              <a:t> </a:t>
            </a:r>
          </a:p>
          <a:p>
            <a:pPr marL="228600" indent="-228600">
              <a:buFontTx/>
              <a:buAutoNum type="arabicPeriod"/>
            </a:pPr>
            <a:r>
              <a:rPr lang="ru-RU" dirty="0" smtClean="0"/>
              <a:t>Максимальный охват СПТ (100%) зафиксирован в </a:t>
            </a:r>
            <a:r>
              <a:rPr lang="ru-RU" b="1" dirty="0" smtClean="0"/>
              <a:t>Бабушкинском районе.</a:t>
            </a:r>
            <a:endParaRPr lang="ru-RU" b="0" dirty="0" smtClean="0"/>
          </a:p>
          <a:p>
            <a:pPr marL="228600" indent="-228600">
              <a:buFontTx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большинстве муниципальных образований наблюдается позитивная динамика по охвату тестированием (18 муниципальных районов, а также г. Вологда – 90,2% (в 2019 году - 89,3%) и г. Череповец – 91,4% (82,4%). </a:t>
            </a:r>
          </a:p>
          <a:p>
            <a:pPr marL="228600" indent="-228600">
              <a:buFontTx/>
              <a:buAutoNum type="arabicPeriod"/>
            </a:pPr>
            <a:r>
              <a:rPr lang="ru-RU" dirty="0" smtClean="0"/>
              <a:t>В </a:t>
            </a:r>
            <a:r>
              <a:rPr lang="ru-RU" b="1" dirty="0" smtClean="0"/>
              <a:t>5</a:t>
            </a:r>
            <a:r>
              <a:rPr lang="ru-RU" dirty="0" smtClean="0"/>
              <a:t> районах области наблюдается незначительное снижения охвата СПТ.</a:t>
            </a:r>
          </a:p>
          <a:p>
            <a:pPr marL="228600" indent="-228600">
              <a:buFontTx/>
              <a:buAutoNum type="arabicPeriod"/>
            </a:pPr>
            <a:r>
              <a:rPr lang="ru-RU" dirty="0" smtClean="0"/>
              <a:t>Наименьший охват СПТ в сравнении с средним областным показателем зафиксирован в районах, не участвующих сегодня в </a:t>
            </a:r>
            <a:r>
              <a:rPr lang="ru-RU" dirty="0" err="1" smtClean="0"/>
              <a:t>вебинаре</a:t>
            </a:r>
            <a:r>
              <a:rPr lang="ru-RU" dirty="0" smtClean="0"/>
              <a:t>.</a:t>
            </a:r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19F66F-F3E0-4504-A08B-7B17784AAF44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14365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263" y="273050"/>
            <a:ext cx="662463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xfrm>
            <a:off x="328427" y="4187494"/>
            <a:ext cx="6009572" cy="548157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В профессиональных образовательных организациях охват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увеличился почти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7 %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составил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96,4%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(в 2019 году - 89,3 %). </a:t>
            </a:r>
          </a:p>
          <a:p>
            <a:r>
              <a:rPr lang="ru-RU" b="1" dirty="0" smtClean="0"/>
              <a:t>2. </a:t>
            </a:r>
            <a:r>
              <a:rPr lang="ru-RU" dirty="0" smtClean="0"/>
              <a:t>Максимальный охват СПТ </a:t>
            </a:r>
            <a:r>
              <a:rPr lang="ru-RU" b="1" dirty="0" smtClean="0"/>
              <a:t>(100%)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9 ПОО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2019 году - 8 ПОО) этот показатель составил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%, из них в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ПОО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такой охват был и в прошлом году: БПОУ ВО «Белозерский индустриально-педагогический колледж имени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А.А.Желобовского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АПОУ ВО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Устюженский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политехнический техникум», БПОУ ВО «Вологодский колледж сервиса», БПОУ ВО «Вологодский педагогический колледж», БПОУ ВО «ВПТТ», БПОУ ВО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Вытегорский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политехнический техникум», а в 3 ПОО охват увеличился до максимального: БПОУ ВО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Сокольский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педагогический колледж» (в 2019 году – 93.4%), «Губернаторский колледж народных промыслов» (в 2019 году - 79,9%), БПОУ ВО «Великоустюгский многопрофильный колледж» (в 2019 году – 66%).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большинстве ПОО, подведомственных Департаменту образования области, наблюдается увеличение охвата обучающихся тестированием. Однако в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ПОО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отмечено снижение охвата.</a:t>
            </a:r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19F66F-F3E0-4504-A08B-7B17784AAF44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1436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35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343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02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09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48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9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553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41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25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39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E3AAD-0DAC-48EA-8639-4C9A6662BD76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BE605-60C0-46EF-A8D5-6AF30DF939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39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sy.viro.edu.ru/index.php/97-mediatsiya/110-mediac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osmetod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3071814"/>
            <a:ext cx="1220893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809751" y="2500314"/>
            <a:ext cx="8286749" cy="2000257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4953000" y="6357939"/>
            <a:ext cx="1663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ВОЛОГДА 2020</a:t>
            </a:r>
            <a:endParaRPr lang="ru-RU" b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952625" y="2638667"/>
            <a:ext cx="8001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0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ИСПОЛЬЗОВАНИЕ СТАТИСТИЧЕСКИХ </a:t>
            </a:r>
            <a:r>
              <a:rPr lang="ru-RU" sz="2400" b="1" dirty="0">
                <a:solidFill>
                  <a:srgbClr val="002060"/>
                </a:solidFill>
              </a:rPr>
              <a:t>ДАННЫХ ПРОГРАММНОГО КОМПЛЕКСА СПТ </a:t>
            </a:r>
            <a:r>
              <a:rPr lang="ru-RU" sz="2400" b="1" dirty="0" smtClean="0">
                <a:solidFill>
                  <a:srgbClr val="002060"/>
                </a:solidFill>
              </a:rPr>
              <a:t>ДЛЯ ОРГАНИЗАЦИИ ВОСПИТАТЕЛЬНОЙ И ПРОФИЛАКТИЧЕСКОЙ ДЕЯТЕЛЬНОСТИ</a:t>
            </a:r>
            <a:endParaRPr lang="ru-RU" altLang="ru-RU" sz="2400" b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" name="Picture 9" descr="Логотип Департ_апгрей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200025"/>
            <a:ext cx="1471084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809752" y="730251"/>
            <a:ext cx="314324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ДЕПАРТАМЕНТ ОБРАЗОВАНИЯ</a:t>
            </a:r>
            <a:br>
              <a:rPr lang="ru-RU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</a:br>
            <a:endParaRPr lang="en-US" sz="600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ВОЛОГОДСКОЙ ОБЛАСТИ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8016214" y="728980"/>
            <a:ext cx="27592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ВОЛОГОДСКИЙ ИНСТИТУТ</a:t>
            </a:r>
          </a:p>
          <a:p>
            <a:pPr>
              <a:defRPr/>
            </a:pPr>
            <a:r>
              <a:rPr lang="ru-RU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РАЗВИТИЯ</a:t>
            </a:r>
          </a:p>
          <a:p>
            <a:pPr>
              <a:defRPr/>
            </a:pPr>
            <a:r>
              <a:rPr lang="ru-RU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ОБРАЗОВАНИЯ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/>
            </a:r>
            <a:br>
              <a:rPr lang="ru-RU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</a:br>
            <a:endParaRPr lang="en-US" sz="600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pic>
        <p:nvPicPr>
          <p:cNvPr id="9" name="Picture 6" descr="логотип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21" y="519431"/>
            <a:ext cx="1122519" cy="98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32895" y="4643446"/>
            <a:ext cx="6331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+mn-lt"/>
                <a:cs typeface="Times New Roman" pitchFamily="18" charset="0"/>
              </a:rPr>
              <a:t>Ольга Николаевна Коптяева</a:t>
            </a:r>
            <a:r>
              <a:rPr lang="ru-RU" b="1" i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, </a:t>
            </a:r>
            <a:endParaRPr lang="ru-RU" b="1" i="1" dirty="0" smtClean="0">
              <a:solidFill>
                <a:srgbClr val="C00000"/>
              </a:solidFill>
              <a:latin typeface="+mn-lt"/>
              <a:cs typeface="Times New Roman" pitchFamily="18" charset="0"/>
            </a:endParaRP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доцент кафедры психологии и коррекционной педагогики 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АОУ </a:t>
            </a:r>
            <a:r>
              <a:rPr lang="ru-RU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ВО ДПО «Вологодский институт развития образования», </a:t>
            </a:r>
            <a:r>
              <a:rPr lang="ru-RU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к.психол.н</a:t>
            </a:r>
            <a:r>
              <a:rPr lang="ru-RU" i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. </a:t>
            </a:r>
            <a:endParaRPr lang="ru-RU" i="1" dirty="0" smtClean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1"/>
            <a:ext cx="1220893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67785" y="106363"/>
            <a:ext cx="11239500" cy="785812"/>
          </a:xfrm>
          <a:prstGeom prst="round2DiagRect">
            <a:avLst>
              <a:gd name="adj1" fmla="val 25739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7" name="TextBox 6"/>
          <p:cNvSpPr txBox="1">
            <a:spLocks noChangeArrowheads="1"/>
          </p:cNvSpPr>
          <p:nvPr/>
        </p:nvSpPr>
        <p:spPr bwMode="auto">
          <a:xfrm>
            <a:off x="381001" y="92075"/>
            <a:ext cx="113347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КОЛИЧЕСТВО НЕДОСТОВЕРНЫХ ОТВЕТОВ</a:t>
            </a: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В </a:t>
            </a:r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>ОБЩЕОБРАЗОВАТЕЛЬНЫХ </a:t>
            </a:r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ОРГАНИЗАЦИЯХ </a:t>
            </a:r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>В РАЗРЕЗЕ МУНИЦИПАЛЬНЫХ </a:t>
            </a:r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ОБРАЗОВАНИЙ </a:t>
            </a:r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>ОБЛАСТИ (%)</a:t>
            </a:r>
          </a:p>
        </p:txBody>
      </p:sp>
      <p:sp>
        <p:nvSpPr>
          <p:cNvPr id="1099" name="Text Box 14"/>
          <p:cNvSpPr txBox="1">
            <a:spLocks noChangeArrowheads="1"/>
          </p:cNvSpPr>
          <p:nvPr/>
        </p:nvSpPr>
        <p:spPr bwMode="auto">
          <a:xfrm>
            <a:off x="11313585" y="6627814"/>
            <a:ext cx="85936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200" b="1">
              <a:solidFill>
                <a:schemeClr val="bg1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07" name="TextBox 13"/>
          <p:cNvSpPr txBox="1">
            <a:spLocks noChangeArrowheads="1"/>
          </p:cNvSpPr>
          <p:nvPr/>
        </p:nvSpPr>
        <p:spPr bwMode="auto">
          <a:xfrm>
            <a:off x="527052" y="1123950"/>
            <a:ext cx="3839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rgbClr val="376092"/>
                </a:solidFill>
              </a:rPr>
              <a:t>Вологодская область </a:t>
            </a:r>
            <a:r>
              <a:rPr lang="ru-RU" sz="2000" b="1" dirty="0" smtClean="0">
                <a:solidFill>
                  <a:srgbClr val="376092"/>
                </a:solidFill>
              </a:rPr>
              <a:t>– </a:t>
            </a:r>
            <a:r>
              <a:rPr lang="ru-RU" sz="20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32,5%</a:t>
            </a:r>
            <a:endParaRPr lang="ru-RU" sz="2000" b="1" dirty="0">
              <a:solidFill>
                <a:srgbClr val="3760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7051" y="1052513"/>
            <a:ext cx="3744383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109" name="TextBox 13"/>
          <p:cNvSpPr txBox="1">
            <a:spLocks noChangeArrowheads="1"/>
          </p:cNvSpPr>
          <p:nvPr/>
        </p:nvSpPr>
        <p:spPr bwMode="auto">
          <a:xfrm>
            <a:off x="4271434" y="1125538"/>
            <a:ext cx="7778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Общеобразовательные организации -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31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,0%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6"/>
          <p:cNvSpPr/>
          <p:nvPr/>
        </p:nvSpPr>
        <p:spPr>
          <a:xfrm>
            <a:off x="4464051" y="1052513"/>
            <a:ext cx="7200900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118" name="Rectangle 94"/>
          <p:cNvSpPr>
            <a:spLocks noChangeArrowheads="1"/>
          </p:cNvSpPr>
          <p:nvPr/>
        </p:nvSpPr>
        <p:spPr bwMode="auto">
          <a:xfrm>
            <a:off x="1559985" y="6581775"/>
            <a:ext cx="1153583" cy="1793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19" name="TextBox 13"/>
          <p:cNvSpPr txBox="1">
            <a:spLocks noChangeArrowheads="1"/>
          </p:cNvSpPr>
          <p:nvPr/>
        </p:nvSpPr>
        <p:spPr bwMode="auto">
          <a:xfrm>
            <a:off x="2713567" y="6508750"/>
            <a:ext cx="134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/>
              <a:t>2019 год</a:t>
            </a:r>
          </a:p>
        </p:txBody>
      </p:sp>
      <p:sp>
        <p:nvSpPr>
          <p:cNvPr id="1120" name="Rectangle 96"/>
          <p:cNvSpPr>
            <a:spLocks noChangeArrowheads="1"/>
          </p:cNvSpPr>
          <p:nvPr/>
        </p:nvSpPr>
        <p:spPr bwMode="auto">
          <a:xfrm>
            <a:off x="4728633" y="6581775"/>
            <a:ext cx="1153584" cy="179388"/>
          </a:xfrm>
          <a:prstGeom prst="rect">
            <a:avLst/>
          </a:prstGeom>
          <a:solidFill>
            <a:srgbClr val="0070C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1" name="TextBox 13"/>
          <p:cNvSpPr txBox="1">
            <a:spLocks noChangeArrowheads="1"/>
          </p:cNvSpPr>
          <p:nvPr/>
        </p:nvSpPr>
        <p:spPr bwMode="auto">
          <a:xfrm>
            <a:off x="5882217" y="6508750"/>
            <a:ext cx="134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dirty="0" smtClean="0"/>
              <a:t>2020 </a:t>
            </a:r>
            <a:r>
              <a:rPr lang="ru-RU" sz="1400" dirty="0"/>
              <a:t>год</a:t>
            </a:r>
          </a:p>
        </p:txBody>
      </p:sp>
      <p:sp>
        <p:nvSpPr>
          <p:cNvPr id="1122" name="Rectangle 98"/>
          <p:cNvSpPr>
            <a:spLocks noChangeArrowheads="1"/>
          </p:cNvSpPr>
          <p:nvPr/>
        </p:nvSpPr>
        <p:spPr bwMode="auto">
          <a:xfrm>
            <a:off x="527052" y="6524627"/>
            <a:ext cx="6686548" cy="333374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736753"/>
              </p:ext>
            </p:extLst>
          </p:nvPr>
        </p:nvGraphicFramePr>
        <p:xfrm>
          <a:off x="6087536" y="1455799"/>
          <a:ext cx="5962650" cy="5235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8636940"/>
              </p:ext>
            </p:extLst>
          </p:nvPr>
        </p:nvGraphicFramePr>
        <p:xfrm>
          <a:off x="160867" y="1525648"/>
          <a:ext cx="5721349" cy="5102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8303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1"/>
            <a:ext cx="1220893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67785" y="106363"/>
            <a:ext cx="11239500" cy="632043"/>
          </a:xfrm>
          <a:prstGeom prst="round2DiagRect">
            <a:avLst>
              <a:gd name="adj1" fmla="val 25739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7" name="TextBox 6"/>
          <p:cNvSpPr txBox="1">
            <a:spLocks noChangeArrowheads="1"/>
          </p:cNvSpPr>
          <p:nvPr/>
        </p:nvSpPr>
        <p:spPr bwMode="auto">
          <a:xfrm>
            <a:off x="381001" y="92075"/>
            <a:ext cx="113347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КОЛИЧЕСТВО НЕДОСТОВЕРНЫХ ОТВЕТОВ</a:t>
            </a: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В ПРОФЕССИОНАЛЬНЫХ ОБРАЗОВАТЕЛЬНЫХ ОРГАНИЗАЦИЯХ (%)</a:t>
            </a:r>
            <a:endParaRPr lang="ru-RU" altLang="ru-RU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099" name="Text Box 14"/>
          <p:cNvSpPr txBox="1">
            <a:spLocks noChangeArrowheads="1"/>
          </p:cNvSpPr>
          <p:nvPr/>
        </p:nvSpPr>
        <p:spPr bwMode="auto">
          <a:xfrm>
            <a:off x="11313585" y="6627814"/>
            <a:ext cx="85936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200" b="1">
              <a:solidFill>
                <a:schemeClr val="bg1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07" name="TextBox 13"/>
          <p:cNvSpPr txBox="1">
            <a:spLocks noChangeArrowheads="1"/>
          </p:cNvSpPr>
          <p:nvPr/>
        </p:nvSpPr>
        <p:spPr bwMode="auto">
          <a:xfrm>
            <a:off x="527052" y="1123950"/>
            <a:ext cx="3839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rgbClr val="376092"/>
                </a:solidFill>
              </a:rPr>
              <a:t>Вологодская область </a:t>
            </a:r>
            <a:r>
              <a:rPr lang="ru-RU" sz="2000" b="1" dirty="0" smtClean="0">
                <a:solidFill>
                  <a:srgbClr val="376092"/>
                </a:solidFill>
              </a:rPr>
              <a:t>– </a:t>
            </a:r>
            <a:r>
              <a:rPr lang="ru-RU" sz="20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32,5%</a:t>
            </a:r>
            <a:endParaRPr lang="ru-RU" sz="2000" b="1" dirty="0">
              <a:solidFill>
                <a:srgbClr val="3760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7051" y="1052513"/>
            <a:ext cx="3744383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109" name="TextBox 13"/>
          <p:cNvSpPr txBox="1">
            <a:spLocks noChangeArrowheads="1"/>
          </p:cNvSpPr>
          <p:nvPr/>
        </p:nvSpPr>
        <p:spPr bwMode="auto">
          <a:xfrm>
            <a:off x="4271434" y="1125538"/>
            <a:ext cx="7778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Профессиональные образовательные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организации -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34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,7%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6"/>
          <p:cNvSpPr/>
          <p:nvPr/>
        </p:nvSpPr>
        <p:spPr>
          <a:xfrm>
            <a:off x="4464051" y="1052513"/>
            <a:ext cx="7200900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118" name="Rectangle 94"/>
          <p:cNvSpPr>
            <a:spLocks noChangeArrowheads="1"/>
          </p:cNvSpPr>
          <p:nvPr/>
        </p:nvSpPr>
        <p:spPr bwMode="auto">
          <a:xfrm>
            <a:off x="1559985" y="6581775"/>
            <a:ext cx="1153583" cy="1793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19" name="TextBox 13"/>
          <p:cNvSpPr txBox="1">
            <a:spLocks noChangeArrowheads="1"/>
          </p:cNvSpPr>
          <p:nvPr/>
        </p:nvSpPr>
        <p:spPr bwMode="auto">
          <a:xfrm>
            <a:off x="2713567" y="6508750"/>
            <a:ext cx="134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/>
              <a:t>2019 год</a:t>
            </a:r>
          </a:p>
        </p:txBody>
      </p:sp>
      <p:sp>
        <p:nvSpPr>
          <p:cNvPr id="1120" name="Rectangle 96"/>
          <p:cNvSpPr>
            <a:spLocks noChangeArrowheads="1"/>
          </p:cNvSpPr>
          <p:nvPr/>
        </p:nvSpPr>
        <p:spPr bwMode="auto">
          <a:xfrm>
            <a:off x="4728633" y="6581775"/>
            <a:ext cx="1153584" cy="179388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1" name="TextBox 13"/>
          <p:cNvSpPr txBox="1">
            <a:spLocks noChangeArrowheads="1"/>
          </p:cNvSpPr>
          <p:nvPr/>
        </p:nvSpPr>
        <p:spPr bwMode="auto">
          <a:xfrm>
            <a:off x="5882217" y="6508750"/>
            <a:ext cx="134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dirty="0" smtClean="0"/>
              <a:t>2020 </a:t>
            </a:r>
            <a:r>
              <a:rPr lang="ru-RU" sz="1400" dirty="0"/>
              <a:t>год</a:t>
            </a:r>
          </a:p>
        </p:txBody>
      </p:sp>
      <p:sp>
        <p:nvSpPr>
          <p:cNvPr id="1122" name="Rectangle 98"/>
          <p:cNvSpPr>
            <a:spLocks noChangeArrowheads="1"/>
          </p:cNvSpPr>
          <p:nvPr/>
        </p:nvSpPr>
        <p:spPr bwMode="auto">
          <a:xfrm>
            <a:off x="527052" y="6524627"/>
            <a:ext cx="6686548" cy="333374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279442"/>
              </p:ext>
            </p:extLst>
          </p:nvPr>
        </p:nvGraphicFramePr>
        <p:xfrm>
          <a:off x="236483" y="1525648"/>
          <a:ext cx="5851052" cy="483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620313"/>
              </p:ext>
            </p:extLst>
          </p:nvPr>
        </p:nvGraphicFramePr>
        <p:xfrm>
          <a:off x="6306207" y="1525648"/>
          <a:ext cx="5494210" cy="4836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468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3047" y="1333132"/>
            <a:ext cx="6591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a typeface="Calibri" panose="020F0502020204030204" pitchFamily="34" charset="0"/>
              </a:rPr>
              <a:t>«Методика </a:t>
            </a:r>
            <a:r>
              <a:rPr lang="ru-RU" sz="2000" b="1" dirty="0">
                <a:ea typeface="Calibri" panose="020F0502020204030204" pitchFamily="34" charset="0"/>
              </a:rPr>
              <a:t>выявления респондентов с недостоверными ответами» (</a:t>
            </a:r>
            <a:r>
              <a:rPr lang="ru-RU" sz="2000" b="1" dirty="0" err="1">
                <a:ea typeface="Calibri" panose="020F0502020204030204" pitchFamily="34" charset="0"/>
              </a:rPr>
              <a:t>РНдО</a:t>
            </a:r>
            <a:r>
              <a:rPr lang="ru-RU" sz="2000" b="1" dirty="0">
                <a:ea typeface="Calibri" panose="020F0502020204030204" pitchFamily="34" charset="0"/>
              </a:rPr>
              <a:t>)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70645" y="2086878"/>
            <a:ext cx="67871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ФИЛЬТРЫ НЕДОСТОВЕРНОСТИ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</a:rPr>
              <a:t>Используется </a:t>
            </a:r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от </a:t>
            </a: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</a:rPr>
              <a:t>4 до 8 индикаторов </a:t>
            </a:r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недостоверности;</a:t>
            </a:r>
            <a:endParaRPr lang="ru-RU" b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Социальная желательность ответов (стремление понравиться)</a:t>
            </a:r>
          </a:p>
          <a:p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Заполнение не задумываясь (не читая)</a:t>
            </a:r>
          </a:p>
          <a:p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Слишком высокая скорость заполнения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Однообразие </a:t>
            </a:r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ответов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912808" y="3973286"/>
            <a:ext cx="1124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cs typeface="Times New Roman" panose="02020603050405020304" pitchFamily="18" charset="0"/>
              </a:rPr>
              <a:t>Фильтры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45" y="3689255"/>
            <a:ext cx="3480179" cy="1213704"/>
          </a:xfrm>
          <a:prstGeom prst="rect">
            <a:avLst/>
          </a:prstGeom>
        </p:spPr>
      </p:pic>
      <p:sp>
        <p:nvSpPr>
          <p:cNvPr id="15" name="Стрелка вниз 14"/>
          <p:cNvSpPr/>
          <p:nvPr/>
        </p:nvSpPr>
        <p:spPr>
          <a:xfrm>
            <a:off x="1497905" y="2158415"/>
            <a:ext cx="2259881" cy="1205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525" y="972794"/>
            <a:ext cx="5917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ЗАДАЧА</a:t>
            </a:r>
            <a:r>
              <a:rPr lang="ru-RU" sz="2000" b="1" dirty="0" smtClean="0">
                <a:cs typeface="Times New Roman" panose="02020603050405020304" pitchFamily="18" charset="0"/>
              </a:rPr>
              <a:t> - Произвести </a:t>
            </a:r>
            <a:r>
              <a:rPr lang="ru-RU" sz="2000" b="1" dirty="0">
                <a:cs typeface="Times New Roman" panose="02020603050405020304" pitchFamily="18" charset="0"/>
              </a:rPr>
              <a:t>отсев недостоверных ответов</a:t>
            </a:r>
          </a:p>
        </p:txBody>
      </p:sp>
      <p:sp>
        <p:nvSpPr>
          <p:cNvPr id="23" name="Стрелка вверх 22"/>
          <p:cNvSpPr/>
          <p:nvPr/>
        </p:nvSpPr>
        <p:spPr>
          <a:xfrm rot="18066562">
            <a:off x="1943313" y="3171632"/>
            <a:ext cx="294156" cy="998670"/>
          </a:xfrm>
          <a:prstGeom prst="upArrow">
            <a:avLst>
              <a:gd name="adj1" fmla="val 50000"/>
              <a:gd name="adj2" fmla="val 9594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 rot="3257494">
            <a:off x="3286489" y="3078446"/>
            <a:ext cx="294156" cy="1456379"/>
          </a:xfrm>
          <a:prstGeom prst="upArrow">
            <a:avLst>
              <a:gd name="adj1" fmla="val 50000"/>
              <a:gd name="adj2" fmla="val 9594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1953258" y="5041504"/>
            <a:ext cx="1407572" cy="83653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9198" y="5030532"/>
            <a:ext cx="155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863D"/>
                </a:solidFill>
                <a:cs typeface="Times New Roman" panose="02020603050405020304" pitchFamily="18" charset="0"/>
              </a:rPr>
              <a:t>Достоверные</a:t>
            </a:r>
          </a:p>
          <a:p>
            <a:pPr algn="ctr"/>
            <a:r>
              <a:rPr lang="ru-RU" b="1" dirty="0">
                <a:solidFill>
                  <a:srgbClr val="00863D"/>
                </a:solidFill>
                <a:cs typeface="Times New Roman" panose="02020603050405020304" pitchFamily="18" charset="0"/>
              </a:rPr>
              <a:t>ответы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36998" y="2086878"/>
            <a:ext cx="1775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4A82"/>
                </a:solidFill>
                <a:cs typeface="Times New Roman" panose="02020603050405020304" pitchFamily="18" charset="0"/>
              </a:rPr>
              <a:t>Ответы всех </a:t>
            </a:r>
          </a:p>
          <a:p>
            <a:pPr algn="ctr"/>
            <a:r>
              <a:rPr lang="ru-RU" b="1" dirty="0">
                <a:solidFill>
                  <a:srgbClr val="004A82"/>
                </a:solidFill>
                <a:cs typeface="Times New Roman" panose="02020603050405020304" pitchFamily="18" charset="0"/>
              </a:rPr>
              <a:t>обследованных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3047" y="3907414"/>
            <a:ext cx="68359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РЕЗИСТЕНТНОСТЬ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cs typeface="Times New Roman" panose="02020603050405020304" pitchFamily="18" charset="0"/>
              </a:rPr>
              <a:t>Индикаторы недостоверности являются проявлениями стратегий сопротивления тестированию – резистентности.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cs typeface="Times New Roman" panose="02020603050405020304" pitchFamily="18" charset="0"/>
              </a:rPr>
              <a:t>Количество недостоверных ответов определяет резистентность выборки обследованных</a:t>
            </a:r>
            <a:r>
              <a:rPr lang="ru-RU" b="1" dirty="0" smtClean="0"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cs typeface="Times New Roman" panose="02020603050405020304" pitchFamily="18" charset="0"/>
              </a:rPr>
              <a:t>В примере слева резистентность равна 30%.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rgbClr val="376092"/>
              </a:solidFill>
            </a:endParaRPr>
          </a:p>
          <a:p>
            <a:pPr algn="just"/>
            <a:r>
              <a:rPr lang="ru-RU" b="1" dirty="0" smtClean="0">
                <a:solidFill>
                  <a:srgbClr val="376092"/>
                </a:solidFill>
              </a:rPr>
              <a:t>По образовательным организациям Вологодской области </a:t>
            </a:r>
            <a:r>
              <a:rPr lang="ru-RU" b="1" dirty="0">
                <a:solidFill>
                  <a:srgbClr val="376092"/>
                </a:solidFill>
              </a:rPr>
              <a:t>– </a:t>
            </a:r>
            <a:r>
              <a:rPr lang="ru-RU" b="1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32,5</a:t>
            </a:r>
            <a:r>
              <a:rPr lang="ru-RU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%,</a:t>
            </a:r>
          </a:p>
          <a:p>
            <a:pPr algn="just"/>
            <a:r>
              <a:rPr lang="ru-RU" b="1" dirty="0" smtClean="0">
                <a:solidFill>
                  <a:srgbClr val="376092"/>
                </a:solidFill>
              </a:rPr>
              <a:t>По общеобразовательным организациям </a:t>
            </a:r>
            <a:r>
              <a:rPr lang="ru-RU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31,0%</a:t>
            </a:r>
          </a:p>
          <a:p>
            <a:pPr algn="just"/>
            <a:r>
              <a:rPr lang="ru-RU" b="1" dirty="0" smtClean="0">
                <a:solidFill>
                  <a:srgbClr val="376092"/>
                </a:solidFill>
              </a:rPr>
              <a:t>По профессиональным образовательным организациям – </a:t>
            </a:r>
            <a:r>
              <a:rPr lang="ru-RU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34,7%</a:t>
            </a:r>
            <a:endParaRPr lang="ru-RU" b="1" dirty="0"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6156" y="2922413"/>
            <a:ext cx="16136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C0404"/>
                </a:solidFill>
                <a:cs typeface="Times New Roman" panose="02020603050405020304" pitchFamily="18" charset="0"/>
              </a:rPr>
              <a:t>Недостоверные</a:t>
            </a:r>
          </a:p>
          <a:p>
            <a:pPr algn="ctr"/>
            <a:r>
              <a:rPr lang="ru-RU" sz="1600" b="1" dirty="0">
                <a:solidFill>
                  <a:srgbClr val="FC0404"/>
                </a:solidFill>
                <a:cs typeface="Times New Roman" panose="02020603050405020304" pitchFamily="18" charset="0"/>
              </a:rPr>
              <a:t>ответы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- 30 %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06155" y="2041018"/>
            <a:ext cx="4701779" cy="45086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34076" y="6025925"/>
            <a:ext cx="4245935" cy="3758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Достоверный массив данных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933" y="0"/>
            <a:ext cx="1220893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681855" y="149934"/>
            <a:ext cx="1081135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ВВЕДЕНИЕ ПОНЯТИЯ И ШКАЛЫ 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РЕЗИСТЕНТНОСТЬ»</a:t>
            </a:r>
            <a:endParaRPr lang="ru-RU" sz="2000" b="1" dirty="0">
              <a:solidFill>
                <a:srgbClr val="002060"/>
              </a:solidFill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 ЕМ 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СПТ-2019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645" y="58812"/>
            <a:ext cx="1863391" cy="5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9" y="1016365"/>
            <a:ext cx="11561060" cy="569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-101600"/>
            <a:ext cx="12192001" cy="8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36549" y="98345"/>
            <a:ext cx="10507133" cy="55588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4A82"/>
                </a:solidFill>
              </a:rPr>
              <a:t>РАЗДЕЛ «ИТОГИ». НЕДОСТОВЕРНЫЕ РЕЗУЛЬТАТЫ, КРИТЕРИИ </a:t>
            </a:r>
            <a:r>
              <a:rPr lang="ru-RU" sz="2400" dirty="0" smtClean="0">
                <a:solidFill>
                  <a:srgbClr val="004A82"/>
                </a:solidFill>
              </a:rPr>
              <a:t>(</a:t>
            </a:r>
            <a:r>
              <a:rPr lang="ru-RU" sz="2400" i="1" dirty="0" smtClean="0">
                <a:solidFill>
                  <a:srgbClr val="004A82"/>
                </a:solidFill>
              </a:rPr>
              <a:t>внизу листа</a:t>
            </a:r>
            <a:r>
              <a:rPr lang="ru-RU" sz="2400" dirty="0" smtClean="0">
                <a:solidFill>
                  <a:srgbClr val="004A82"/>
                </a:solidFill>
              </a:rPr>
              <a:t>)</a:t>
            </a:r>
            <a:endParaRPr lang="ru-RU" sz="2400" dirty="0">
              <a:solidFill>
                <a:srgbClr val="004A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36" y="1248507"/>
            <a:ext cx="4295043" cy="351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2" y="1090247"/>
            <a:ext cx="1867633" cy="393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5" y="3059725"/>
            <a:ext cx="5785339" cy="3689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-101600"/>
            <a:ext cx="12192001" cy="8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28636" y="33518"/>
            <a:ext cx="11134725" cy="58444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РАЗДЕЛЫ «РЕЗУЛЬТАТЫ», «АНАЛИЗ РЕЗУЛЬТАТОВ».  КНОПКА «ФИЛЬТР» </a:t>
            </a:r>
            <a:r>
              <a:rPr lang="ru-RU" sz="2400" dirty="0" smtClean="0">
                <a:solidFill>
                  <a:srgbClr val="002060"/>
                </a:solidFill>
              </a:rPr>
              <a:t>(любые комбинации)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3219" y="1083287"/>
            <a:ext cx="5016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a typeface="Calibri" panose="020F0502020204030204" pitchFamily="34" charset="0"/>
              </a:rPr>
              <a:t>ИНТЕГРАТИВНАЯ ШКАЛА</a:t>
            </a:r>
          </a:p>
          <a:p>
            <a:r>
              <a:rPr lang="ru-RU" b="1" dirty="0">
                <a:solidFill>
                  <a:srgbClr val="C00000"/>
                </a:solidFill>
                <a:ea typeface="Calibri" panose="020F0502020204030204" pitchFamily="34" charset="0"/>
              </a:rPr>
              <a:t>Факторы риска</a:t>
            </a:r>
            <a:r>
              <a:rPr lang="ru-RU" dirty="0">
                <a:solidFill>
                  <a:srgbClr val="C00000"/>
                </a:solidFill>
                <a:ea typeface="Calibri" panose="020F0502020204030204" pitchFamily="34" charset="0"/>
              </a:rPr>
              <a:t> – социально-психологические условия, повышающие угрозу вероятности вовлечения в зависимое поведение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552" y="2557360"/>
            <a:ext cx="55266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cs typeface="Times New Roman" panose="02020603050405020304" pitchFamily="18" charset="0"/>
              </a:rPr>
              <a:t>Параметры: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cs typeface="Times New Roman" panose="02020603050405020304" pitchFamily="18" charset="0"/>
              </a:rPr>
              <a:t>Подверженность </a:t>
            </a:r>
            <a:r>
              <a:rPr lang="ru-RU" sz="2400" dirty="0">
                <a:cs typeface="Times New Roman" panose="02020603050405020304" pitchFamily="18" charset="0"/>
              </a:rPr>
              <a:t>негативному влиянию группы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Подверженность влиянию асоциальных установок социума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Склонность к рискованным поступкам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Склонность к совершению необдуманных поступков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Трудность переживания жизненных </a:t>
            </a:r>
            <a:r>
              <a:rPr lang="ru-RU" sz="2400" dirty="0" smtClean="0">
                <a:cs typeface="Times New Roman" panose="02020603050405020304" pitchFamily="18" charset="0"/>
              </a:rPr>
              <a:t>неудач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83216" y="1078753"/>
            <a:ext cx="54336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a typeface="Calibri" panose="020F0502020204030204" pitchFamily="34" charset="0"/>
              </a:rPr>
              <a:t>ИНТЕГРАТИВНАЯ ШКАЛА</a:t>
            </a:r>
          </a:p>
          <a:p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</a:rPr>
              <a:t>Факторы защиты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ea typeface="Calibri" panose="020F0502020204030204" pitchFamily="34" charset="0"/>
              </a:rPr>
              <a:t>проттективные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</a:rPr>
              <a:t> факторы) – обстоятельства, повышающие социально-психологическую устойчивость к воздействию факторов риска.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3216" y="2766515"/>
            <a:ext cx="543364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cs typeface="Times New Roman" panose="02020603050405020304" pitchFamily="18" charset="0"/>
              </a:rPr>
              <a:t>Параметры:</a:t>
            </a:r>
            <a:endParaRPr lang="ru-RU" sz="2000" i="1" dirty="0"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Благополучие взаимоотношение с социальным окружением.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Активность жизненной позиции, социальная активность.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Умение говорить НЕТ сомнительным предложениям.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Психологическую устойчивость и уверенность в своих силах в ТЖС.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5985805" y="1351301"/>
            <a:ext cx="31172" cy="4414323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0"/>
            <a:ext cx="1220893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95421" y="77927"/>
            <a:ext cx="1099406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ЕМ СПТ-2019: 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ЕРЕЧЕНЬ ИССЛЕДУЕМЫХ ПОКАЗАТЕЛЕЙ</a:t>
            </a:r>
          </a:p>
          <a:p>
            <a:pPr algn="ctr"/>
            <a:endParaRPr lang="ru-RU" sz="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645" y="58812"/>
            <a:ext cx="1863391" cy="5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125649"/>
              </p:ext>
            </p:extLst>
          </p:nvPr>
        </p:nvGraphicFramePr>
        <p:xfrm>
          <a:off x="1129862" y="725214"/>
          <a:ext cx="4572000" cy="228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670320"/>
              </p:ext>
            </p:extLst>
          </p:nvPr>
        </p:nvGraphicFramePr>
        <p:xfrm>
          <a:off x="7420304" y="756745"/>
          <a:ext cx="4572000" cy="2253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33350" y="1154167"/>
            <a:ext cx="1033298" cy="64310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Форма А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3350" y="3310758"/>
            <a:ext cx="1033298" cy="67134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Форма В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3350" y="5282432"/>
            <a:ext cx="1033298" cy="60894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Форма С</a:t>
            </a:r>
            <a:endParaRPr lang="ru-RU" b="1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980904"/>
              </p:ext>
            </p:extLst>
          </p:nvPr>
        </p:nvGraphicFramePr>
        <p:xfrm>
          <a:off x="1166648" y="3009900"/>
          <a:ext cx="5848515" cy="1914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1560391"/>
              </p:ext>
            </p:extLst>
          </p:nvPr>
        </p:nvGraphicFramePr>
        <p:xfrm>
          <a:off x="7420303" y="3009900"/>
          <a:ext cx="4572000" cy="1914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487937"/>
              </p:ext>
            </p:extLst>
          </p:nvPr>
        </p:nvGraphicFramePr>
        <p:xfrm>
          <a:off x="1166648" y="4924753"/>
          <a:ext cx="5962815" cy="1933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569455"/>
              </p:ext>
            </p:extLst>
          </p:nvPr>
        </p:nvGraphicFramePr>
        <p:xfrm>
          <a:off x="7467600" y="4924754"/>
          <a:ext cx="4572000" cy="1933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Овал 12"/>
          <p:cNvSpPr/>
          <p:nvPr/>
        </p:nvSpPr>
        <p:spPr>
          <a:xfrm>
            <a:off x="5722881" y="551793"/>
            <a:ext cx="1308539" cy="60237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ФР</a:t>
            </a:r>
            <a:endParaRPr lang="ru-RU" sz="2800" b="1" dirty="0"/>
          </a:p>
        </p:txBody>
      </p:sp>
      <p:sp>
        <p:nvSpPr>
          <p:cNvPr id="14" name="Овал 13"/>
          <p:cNvSpPr/>
          <p:nvPr/>
        </p:nvSpPr>
        <p:spPr>
          <a:xfrm>
            <a:off x="10752083" y="551793"/>
            <a:ext cx="1345324" cy="60237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ФЗ</a:t>
            </a:r>
            <a:endParaRPr lang="ru-RU" sz="2800" b="1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6933" y="0"/>
            <a:ext cx="12208933" cy="5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909145" y="87969"/>
            <a:ext cx="10515600" cy="37585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СРАВНЕНИЕ ПОКАЗАТЕЛЕЙ ФАКТОРОВ РИСКА И ФАКТОРОВ ЗАЩИТЫ В 2020 И 2019 ГОДАХ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292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0"/>
            <a:ext cx="12208933" cy="55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909145" y="87969"/>
            <a:ext cx="10515600" cy="37585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СООТНОШЕНИЕ ФАКТОРОВ РИСКА И ФАКТОРОВ ЗАЩИТЫ В 2020 И 2019 ГОДАХ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963703"/>
              </p:ext>
            </p:extLst>
          </p:nvPr>
        </p:nvGraphicFramePr>
        <p:xfrm>
          <a:off x="236485" y="1061562"/>
          <a:ext cx="5580994" cy="2499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1336"/>
                <a:gridCol w="847226"/>
                <a:gridCol w="485304"/>
                <a:gridCol w="485304"/>
                <a:gridCol w="485304"/>
                <a:gridCol w="485304"/>
                <a:gridCol w="485304"/>
                <a:gridCol w="485304"/>
                <a:gridCol w="485304"/>
                <a:gridCol w="485304"/>
              </a:tblGrid>
              <a:tr h="190500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СВОДНЫЙ ОТЧЕТ. Соотношение по ФР/ФЗ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0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Параллель</a:t>
                      </a:r>
                      <a:r>
                        <a:rPr lang="ru-RU" sz="1100" u="none" strike="noStrike" dirty="0" smtClean="0">
                          <a:effectLst/>
                        </a:rPr>
                        <a:t>/</a:t>
                      </a:r>
                    </a:p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курс</a:t>
                      </a:r>
                      <a:endParaRPr lang="ru-RU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Достоверных результатов (ДР)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ФР (В) / ФЗ (Н)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ФР (В) / ФЗ (В)</a:t>
                      </a:r>
                      <a:endParaRPr lang="ru-RU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ФР (Н) / ФЗ (Н)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ФР (Н) / ФЗ (В)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кол-во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%, от ДР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кол-во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%, от ДР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кол-во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%, от ДР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кол-во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%, от ДР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7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8044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1079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13,41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1624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20,19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1767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21,97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3574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44,43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7822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1019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13,03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1392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17,8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1744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22,3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3667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46,88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7770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1098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14,13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1451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18,67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1732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22,29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3489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44,9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2895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0,41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2,04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334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11,54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2490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86,01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3003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0,53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1,63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346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11,52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2592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86,31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Итого </a:t>
                      </a:r>
                      <a:r>
                        <a:rPr lang="ru-RU" sz="1400" u="none" strike="noStrike" dirty="0" smtClean="0">
                          <a:effectLst/>
                        </a:rPr>
                        <a:t>по</a:t>
                      </a:r>
                    </a:p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</a:rPr>
                        <a:t>ОО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29534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3224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10,92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4575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15,49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5923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20,05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15812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53,54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732312" y="587214"/>
            <a:ext cx="914400" cy="3165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2020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663655" y="588427"/>
            <a:ext cx="914400" cy="3165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2019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061247"/>
              </p:ext>
            </p:extLst>
          </p:nvPr>
        </p:nvGraphicFramePr>
        <p:xfrm>
          <a:off x="6087530" y="1282935"/>
          <a:ext cx="5878499" cy="2276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5063"/>
                <a:gridCol w="924044"/>
                <a:gridCol w="511174"/>
                <a:gridCol w="511174"/>
                <a:gridCol w="511174"/>
                <a:gridCol w="511174"/>
                <a:gridCol w="511174"/>
                <a:gridCol w="511174"/>
                <a:gridCol w="511174"/>
                <a:gridCol w="511174"/>
              </a:tblGrid>
              <a:tr h="44834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Параллель</a:t>
                      </a:r>
                      <a:r>
                        <a:rPr lang="ru-RU" sz="1100" u="none" strike="noStrike" dirty="0" smtClean="0">
                          <a:effectLst/>
                        </a:rPr>
                        <a:t>/</a:t>
                      </a:r>
                    </a:p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курс</a:t>
                      </a:r>
                      <a:endParaRPr lang="ru-RU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Достоверных результатов (ДР)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ФР (В) / ФЗ (Н)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ФР (В) / ФЗ (В)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ФР (Н) / ФЗ (Н)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ФР (Н) / ФЗ (В)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кол-во</a:t>
                      </a:r>
                      <a:endParaRPr lang="ru-RU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%, от ДР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кол-во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%, от ДР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кол-во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%, от ДР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кол-во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%, от ДР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41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7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7244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822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11,35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1591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21,96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1386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19,13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3445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47,56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41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7029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812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11,55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1374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19,55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1401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19,93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3442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48,97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41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7284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917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12,59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1613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22,14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1462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20,07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3292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45,19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41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2808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0,57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1,78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308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10,97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2434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86,68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41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11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2601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0,35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1,54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274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10,53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2278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87,58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241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Итого по </a:t>
                      </a:r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ОО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26966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2576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9,55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4668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17,31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4831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17,92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14891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55,22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888384"/>
              </p:ext>
            </p:extLst>
          </p:nvPr>
        </p:nvGraphicFramePr>
        <p:xfrm>
          <a:off x="7015654" y="3723125"/>
          <a:ext cx="4910703" cy="294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017433"/>
              </p:ext>
            </p:extLst>
          </p:nvPr>
        </p:nvGraphicFramePr>
        <p:xfrm>
          <a:off x="141891" y="4288222"/>
          <a:ext cx="6684579" cy="1622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6916"/>
                <a:gridCol w="1427995"/>
                <a:gridCol w="1245836"/>
                <a:gridCol w="1336916"/>
                <a:gridCol w="1336916"/>
              </a:tblGrid>
              <a:tr h="7630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effectLst/>
                          <a:latin typeface="Arial"/>
                        </a:rPr>
                        <a:t>Общее</a:t>
                      </a:r>
                      <a:r>
                        <a:rPr lang="ru-RU" sz="1400" b="1" i="0" u="none" strike="noStrike" baseline="0" dirty="0" smtClean="0">
                          <a:effectLst/>
                          <a:latin typeface="Arial"/>
                        </a:rPr>
                        <a:t> образование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Неблагоприятное, чел.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Актуализация </a:t>
                      </a:r>
                      <a:r>
                        <a:rPr lang="ru-RU" sz="1400" b="1" u="none" strike="noStrike" dirty="0" smtClean="0">
                          <a:effectLst/>
                        </a:rPr>
                        <a:t>ФР, чел.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Редукция </a:t>
                      </a:r>
                      <a:r>
                        <a:rPr lang="ru-RU" sz="1400" b="1" u="none" strike="noStrike" dirty="0" smtClean="0">
                          <a:effectLst/>
                        </a:rPr>
                        <a:t>ФЗ, чел.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Благоприятное, чел.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297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effectLst/>
                          <a:latin typeface="Arial"/>
                        </a:rPr>
                        <a:t>2020 год</a:t>
                      </a:r>
                      <a:endParaRPr lang="ru-RU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3224</a:t>
                      </a:r>
                      <a:endParaRPr lang="ru-RU" sz="24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4575</a:t>
                      </a:r>
                      <a:endParaRPr lang="ru-RU" sz="2400" b="0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5923</a:t>
                      </a:r>
                      <a:endParaRPr lang="ru-RU" sz="24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15812</a:t>
                      </a:r>
                      <a:endParaRPr lang="ru-RU" sz="24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297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effectLst/>
                          <a:latin typeface="Arial"/>
                        </a:rPr>
                        <a:t>2019 год</a:t>
                      </a:r>
                      <a:endParaRPr lang="ru-RU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</a:rPr>
                        <a:t>2576</a:t>
                      </a:r>
                      <a:endParaRPr lang="ru-RU" sz="2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</a:rPr>
                        <a:t>4668</a:t>
                      </a:r>
                      <a:endParaRPr lang="ru-RU" sz="2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effectLst/>
                        </a:rPr>
                        <a:t>4831</a:t>
                      </a:r>
                      <a:endParaRPr lang="ru-RU" sz="2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</a:rPr>
                        <a:t>14891</a:t>
                      </a:r>
                      <a:endParaRPr lang="ru-RU" sz="2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1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" y="915865"/>
            <a:ext cx="5697416" cy="276078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15" y="924354"/>
            <a:ext cx="5580917" cy="276078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1049732" y="587214"/>
            <a:ext cx="914400" cy="3165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2020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938" y="571449"/>
            <a:ext cx="914400" cy="3165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2019</a:t>
            </a:r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731675"/>
              </p:ext>
            </p:extLst>
          </p:nvPr>
        </p:nvGraphicFramePr>
        <p:xfrm>
          <a:off x="750276" y="4133850"/>
          <a:ext cx="4572000" cy="264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26019"/>
              </p:ext>
            </p:extLst>
          </p:nvPr>
        </p:nvGraphicFramePr>
        <p:xfrm>
          <a:off x="7029450" y="4114800"/>
          <a:ext cx="490720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1385521" y="3676650"/>
            <a:ext cx="3524250" cy="457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Факторы риска, </a:t>
            </a:r>
          </a:p>
          <a:p>
            <a:pPr algn="ctr"/>
            <a:r>
              <a:rPr lang="ru-RU" dirty="0" smtClean="0"/>
              <a:t>2019 и 2020 годы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11548" y="3676650"/>
            <a:ext cx="352425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Факторы защиты,</a:t>
            </a:r>
          </a:p>
          <a:p>
            <a:pPr algn="ctr"/>
            <a:r>
              <a:rPr lang="ru-RU" dirty="0" smtClean="0"/>
              <a:t>2019 и 2020 годы</a:t>
            </a:r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-101599"/>
            <a:ext cx="12192001" cy="42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38554" y="35169"/>
            <a:ext cx="10515600" cy="457200"/>
          </a:xfrm>
          <a:solidFill>
            <a:schemeClr val="bg1"/>
          </a:solidFill>
          <a:ln>
            <a:solidFill>
              <a:srgbClr val="004A82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РАЗДЕЛ «ИТОГИ», </a:t>
            </a:r>
            <a:r>
              <a:rPr lang="ru-RU" sz="2400" b="1" dirty="0" smtClean="0">
                <a:solidFill>
                  <a:srgbClr val="0070C0"/>
                </a:solidFill>
              </a:rPr>
              <a:t>ЗАКЛАДКА «СВОДНЫЙ ПО СУБШКАЛАМ»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4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38499"/>
              </p:ext>
            </p:extLst>
          </p:nvPr>
        </p:nvGraphicFramePr>
        <p:xfrm>
          <a:off x="571502" y="629444"/>
          <a:ext cx="9220198" cy="882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198"/>
                <a:gridCol w="580294"/>
                <a:gridCol w="709246"/>
                <a:gridCol w="709246"/>
                <a:gridCol w="709246"/>
                <a:gridCol w="709246"/>
                <a:gridCol w="709246"/>
                <a:gridCol w="709246"/>
                <a:gridCol w="709246"/>
                <a:gridCol w="709246"/>
                <a:gridCol w="709246"/>
                <a:gridCol w="709246"/>
                <a:gridCol w="709246"/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</a:t>
                      </a:r>
                      <a:r>
                        <a:rPr lang="ru-RU" sz="1600" b="1" u="none" strike="noStrike" dirty="0">
                          <a:effectLst/>
                        </a:rPr>
                        <a:t>орма А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По,%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ПВГ,%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ПАУ,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СР,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И,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Т,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Высокий ФР,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ПР,%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ПО,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СА,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СП, %</a:t>
                      </a:r>
                      <a:endParaRPr lang="ru-RU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Низкий ФЗ,%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2020 год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15,55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21,89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29,26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32,14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29,61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21,77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28,0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17,63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23,5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23,62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29,38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26,5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2019 год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18,56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25,37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24,57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29,37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25,1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24,03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27,5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15,62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19,63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19,23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23,36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18,02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886286"/>
              </p:ext>
            </p:extLst>
          </p:nvPr>
        </p:nvGraphicFramePr>
        <p:xfrm>
          <a:off x="514350" y="1578768"/>
          <a:ext cx="11239504" cy="8808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878"/>
                <a:gridCol w="554060"/>
                <a:gridCol w="702469"/>
                <a:gridCol w="702469"/>
                <a:gridCol w="702469"/>
                <a:gridCol w="702469"/>
                <a:gridCol w="702469"/>
                <a:gridCol w="702469"/>
                <a:gridCol w="702469"/>
                <a:gridCol w="702469"/>
                <a:gridCol w="702469"/>
                <a:gridCol w="702469"/>
                <a:gridCol w="702469"/>
                <a:gridCol w="702469"/>
                <a:gridCol w="702469"/>
                <a:gridCol w="702469"/>
              </a:tblGrid>
              <a:tr h="3651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Форма В</a:t>
                      </a:r>
                      <a:endParaRPr lang="ru-RU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По,%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ПВГ,%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ПАУ,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СР,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И,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Т,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Ф,%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НСО,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Высокий ФР,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ПР,%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ПО,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СА,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СП, 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С,%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Низкий ФЗ,%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</a:tr>
              <a:tr h="9445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2020 год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16,77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18,71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18,71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19,35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25,81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27,1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20,65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12,9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23,23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18,06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16,77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23,23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16,77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25,16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16,77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</a:tr>
              <a:tr h="18256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2019 год</a:t>
                      </a:r>
                      <a:endParaRPr lang="ru-RU" sz="1100" b="1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16,67</a:t>
                      </a:r>
                      <a:endParaRPr lang="ru-RU" sz="1400" b="0" i="0" u="none" strike="noStrike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20,51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16,03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19,87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20,51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24,36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19,87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8,97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15,38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13,46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23,72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19,87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17,95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16,03</a:t>
                      </a:r>
                      <a:endParaRPr lang="ru-RU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16,03</a:t>
                      </a:r>
                      <a:endParaRPr lang="ru-RU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128" marR="9128" marT="9128" marB="0" anchor="b"/>
                </a:tc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33350" y="3219450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Форма А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3350" y="4800600"/>
            <a:ext cx="9144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Форма В</a:t>
            </a:r>
            <a:endParaRPr lang="ru-RU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2112748"/>
              </p:ext>
            </p:extLst>
          </p:nvPr>
        </p:nvGraphicFramePr>
        <p:xfrm>
          <a:off x="1142751" y="4441371"/>
          <a:ext cx="5839939" cy="2416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517890"/>
              </p:ext>
            </p:extLst>
          </p:nvPr>
        </p:nvGraphicFramePr>
        <p:xfrm>
          <a:off x="7032103" y="2617395"/>
          <a:ext cx="4572000" cy="2118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1346775"/>
              </p:ext>
            </p:extLst>
          </p:nvPr>
        </p:nvGraphicFramePr>
        <p:xfrm>
          <a:off x="1154629" y="2588821"/>
          <a:ext cx="4652405" cy="2207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5975886"/>
              </p:ext>
            </p:extLst>
          </p:nvPr>
        </p:nvGraphicFramePr>
        <p:xfrm>
          <a:off x="7448550" y="4457700"/>
          <a:ext cx="4572000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-101600"/>
            <a:ext cx="12192001" cy="74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238124" y="59558"/>
            <a:ext cx="11715750" cy="39764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РАЗДЕЛ «ИТОГИ», </a:t>
            </a:r>
            <a:r>
              <a:rPr lang="ru-RU" sz="2400" b="1" dirty="0" smtClean="0">
                <a:solidFill>
                  <a:srgbClr val="0070C0"/>
                </a:solidFill>
              </a:rPr>
              <a:t>ЗАКЛАДКА «СВОДНЫЙ ПО СУБШКАЛАМ», </a:t>
            </a:r>
            <a:r>
              <a:rPr lang="ru-RU" sz="2400" i="1" dirty="0" smtClean="0">
                <a:solidFill>
                  <a:srgbClr val="0070C0"/>
                </a:solidFill>
              </a:rPr>
              <a:t>МУНИЦИПАЛЬНЫЙ УРОВЕНЬ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63768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0"/>
            <a:ext cx="1220893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67785" y="106363"/>
            <a:ext cx="11239500" cy="785812"/>
          </a:xfrm>
          <a:prstGeom prst="round2DiagRect">
            <a:avLst>
              <a:gd name="adj1" fmla="val 25739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668277" y="338304"/>
            <a:ext cx="10858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НОРМАТИВНОЕ ПРАВОВОЕ ОБЕСПЕЧЕНИЕ</a:t>
            </a:r>
            <a:endParaRPr lang="ru-RU" alt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221" name="Text Box 14"/>
          <p:cNvSpPr txBox="1">
            <a:spLocks noChangeArrowheads="1"/>
          </p:cNvSpPr>
          <p:nvPr/>
        </p:nvSpPr>
        <p:spPr bwMode="auto">
          <a:xfrm>
            <a:off x="11313585" y="6627814"/>
            <a:ext cx="85936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65F53C15-F09E-4536-AC1B-67074281635E}" type="slidenum">
              <a:rPr lang="ru-RU" altLang="ru-RU" sz="1200" b="1">
                <a:solidFill>
                  <a:schemeClr val="bg1"/>
                </a:solidFill>
                <a:latin typeface="Calibri" pitchFamily="34" charset="0"/>
                <a:cs typeface="Tahoma" pitchFamily="34" charset="0"/>
              </a:rPr>
              <a:pPr algn="r">
                <a:spcBef>
                  <a:spcPct val="50000"/>
                </a:spcBef>
              </a:pPr>
              <a:t>2</a:t>
            </a:fld>
            <a:endParaRPr lang="ru-RU" altLang="ru-RU" sz="1200" b="1">
              <a:solidFill>
                <a:schemeClr val="bg1"/>
              </a:solidFill>
              <a:latin typeface="Calibri" pitchFamily="34" charset="0"/>
              <a:cs typeface="Tahoma" pitchFamily="34" charset="0"/>
            </a:endParaRPr>
          </a:p>
        </p:txBody>
      </p:sp>
      <p:pic>
        <p:nvPicPr>
          <p:cNvPr id="9279" name="Picture 3"/>
          <p:cNvPicPr>
            <a:picLocks noChangeAspect="1" noChangeArrowheads="1"/>
          </p:cNvPicPr>
          <p:nvPr/>
        </p:nvPicPr>
        <p:blipFill>
          <a:blip r:embed="rId4" cstate="print"/>
          <a:srcRect t="76923"/>
          <a:stretch>
            <a:fillRect/>
          </a:stretch>
        </p:blipFill>
        <p:spPr bwMode="auto">
          <a:xfrm>
            <a:off x="-16933" y="6654801"/>
            <a:ext cx="1220893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55403"/>
              </p:ext>
            </p:extLst>
          </p:nvPr>
        </p:nvGraphicFramePr>
        <p:xfrm>
          <a:off x="844525" y="1074514"/>
          <a:ext cx="8504427" cy="5517347"/>
        </p:xfrm>
        <a:graphic>
          <a:graphicData uri="http://schemas.openxmlformats.org/drawingml/2006/table">
            <a:tbl>
              <a:tblPr/>
              <a:tblGrid>
                <a:gridCol w="8504427"/>
              </a:tblGrid>
              <a:tr h="556335">
                <a:tc>
                  <a:txBody>
                    <a:bodyPr/>
                    <a:lstStyle/>
                    <a:p>
                      <a:pPr marL="18000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</a:rPr>
                        <a:t>Закон «Об образовании в Российской Федерации» от 29.12.2012 г. № 273 – ФЗ, пункт 15.1 часть 3 статья 28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1676" marR="1676" marT="1257" marB="12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6276">
                <a:tc>
                  <a:txBody>
                    <a:bodyPr/>
                    <a:lstStyle/>
                    <a:p>
                      <a:pPr marL="180000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</a:rPr>
                        <a:t>Федеральный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</a:rPr>
                        <a:t>закон Российской Федерации от 7 июня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</a:rPr>
                        <a:t>N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</a:rPr>
                        <a:t>120-ФЗ «О внесении изменений в отдельные законодательные акты Российской Федерации по вопросам профилактики незаконного потребления наркотических средств и психотропных веществ»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1676" marR="1676" marT="1257" marB="12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6036">
                <a:tc>
                  <a:txBody>
                    <a:bodyPr/>
                    <a:lstStyle/>
                    <a:p>
                      <a:pPr marL="18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Приказ</a:t>
                      </a: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Минпросвещения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 от 20 февраля 2020 г. № 59 «Об утверждении Порядка проведения социально-психологического тестирования обучающихся в общеобразовательных организациях и профессиональных образовательных организациях»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1676" marR="1676" marT="1257" marB="12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36156">
                <a:tc>
                  <a:txBody>
                    <a:bodyPr/>
                    <a:lstStyle/>
                    <a:p>
                      <a:pPr marL="18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Приказ </a:t>
                      </a:r>
                      <a:r>
                        <a:rPr lang="ru-RU" sz="1800" b="1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Минобрнауки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 от 20 февраля 2020 г. № 239 «Об утверждении Порядка проведения социально-психологического тестирования обучающихся в образовательных организациях высшего образования»</a:t>
                      </a:r>
                    </a:p>
                  </a:txBody>
                  <a:tcPr marL="1676" marR="1676" marT="1257" marB="12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1857">
                <a:tc>
                  <a:txBody>
                    <a:bodyPr/>
                    <a:lstStyle/>
                    <a:p>
                      <a:pPr marL="18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Приказ Департамента образования Вологодской области № 1154 от 28 августа 2020 года «О проведении социально-психологического тестирования лиц, обучающихся в общеобразовательных и профессиональных образовательных организациях области, а также в образовательных организациях высшего образования в 2020 году»</a:t>
                      </a:r>
                    </a:p>
                  </a:txBody>
                  <a:tcPr marL="1676" marR="1676" marT="1257" marB="12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4712">
                <a:tc>
                  <a:txBody>
                    <a:bodyPr/>
                    <a:lstStyle/>
                    <a:p>
                      <a:pPr marL="180000"/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Приказ Департамента Вологодской области от 23.10.2020 № 1631 «О внесении изменений в приказ Департамента образования области от 28.08.2020 № 1154»</a:t>
                      </a:r>
                    </a:p>
                  </a:txBody>
                  <a:tcPr marL="1676" marR="1676" marT="1257" marB="12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20" name="Группа 12"/>
          <p:cNvGrpSpPr>
            <a:grpSpLocks/>
          </p:cNvGrpSpPr>
          <p:nvPr/>
        </p:nvGrpSpPr>
        <p:grpSpPr bwMode="auto">
          <a:xfrm>
            <a:off x="133424" y="1341921"/>
            <a:ext cx="711101" cy="389643"/>
            <a:chOff x="428596" y="1428750"/>
            <a:chExt cx="714375" cy="571500"/>
          </a:xfrm>
        </p:grpSpPr>
        <p:sp>
          <p:nvSpPr>
            <p:cNvPr id="22" name="Стрелка вправо 21"/>
            <p:cNvSpPr/>
            <p:nvPr/>
          </p:nvSpPr>
          <p:spPr>
            <a:xfrm>
              <a:off x="428596" y="1428750"/>
              <a:ext cx="714375" cy="571500"/>
            </a:xfrm>
            <a:prstGeom prst="rightArrow">
              <a:avLst>
                <a:gd name="adj1" fmla="val 64393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Стрелка вправо 22"/>
            <p:cNvSpPr/>
            <p:nvPr/>
          </p:nvSpPr>
          <p:spPr>
            <a:xfrm>
              <a:off x="428596" y="1606550"/>
              <a:ext cx="357188" cy="215900"/>
            </a:xfrm>
            <a:prstGeom prst="rightArrow">
              <a:avLst>
                <a:gd name="adj1" fmla="val 64393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0" name="Группа 12"/>
          <p:cNvGrpSpPr>
            <a:grpSpLocks/>
          </p:cNvGrpSpPr>
          <p:nvPr/>
        </p:nvGrpSpPr>
        <p:grpSpPr bwMode="auto">
          <a:xfrm>
            <a:off x="87266" y="3958746"/>
            <a:ext cx="711101" cy="389643"/>
            <a:chOff x="428596" y="1428750"/>
            <a:chExt cx="714375" cy="571500"/>
          </a:xfrm>
        </p:grpSpPr>
        <p:sp>
          <p:nvSpPr>
            <p:cNvPr id="31" name="Стрелка вправо 30"/>
            <p:cNvSpPr/>
            <p:nvPr/>
          </p:nvSpPr>
          <p:spPr>
            <a:xfrm>
              <a:off x="428596" y="1428750"/>
              <a:ext cx="714375" cy="571500"/>
            </a:xfrm>
            <a:prstGeom prst="rightArrow">
              <a:avLst>
                <a:gd name="adj1" fmla="val 64393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Стрелка вправо 31"/>
            <p:cNvSpPr/>
            <p:nvPr/>
          </p:nvSpPr>
          <p:spPr>
            <a:xfrm>
              <a:off x="428596" y="1606550"/>
              <a:ext cx="357188" cy="215900"/>
            </a:xfrm>
            <a:prstGeom prst="rightArrow">
              <a:avLst>
                <a:gd name="adj1" fmla="val 64393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3" name="Группа 12"/>
          <p:cNvGrpSpPr>
            <a:grpSpLocks/>
          </p:cNvGrpSpPr>
          <p:nvPr/>
        </p:nvGrpSpPr>
        <p:grpSpPr bwMode="auto">
          <a:xfrm>
            <a:off x="112234" y="5103100"/>
            <a:ext cx="711101" cy="389643"/>
            <a:chOff x="428596" y="1428750"/>
            <a:chExt cx="714375" cy="571500"/>
          </a:xfrm>
        </p:grpSpPr>
        <p:sp>
          <p:nvSpPr>
            <p:cNvPr id="34" name="Стрелка вправо 33"/>
            <p:cNvSpPr/>
            <p:nvPr/>
          </p:nvSpPr>
          <p:spPr>
            <a:xfrm>
              <a:off x="428596" y="1428750"/>
              <a:ext cx="714375" cy="571500"/>
            </a:xfrm>
            <a:prstGeom prst="rightArrow">
              <a:avLst>
                <a:gd name="adj1" fmla="val 64393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Стрелка вправо 34"/>
            <p:cNvSpPr/>
            <p:nvPr/>
          </p:nvSpPr>
          <p:spPr>
            <a:xfrm>
              <a:off x="428596" y="1606550"/>
              <a:ext cx="357188" cy="215900"/>
            </a:xfrm>
            <a:prstGeom prst="rightArrow">
              <a:avLst>
                <a:gd name="adj1" fmla="val 64393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4" name="Группа 12"/>
          <p:cNvGrpSpPr>
            <a:grpSpLocks/>
          </p:cNvGrpSpPr>
          <p:nvPr/>
        </p:nvGrpSpPr>
        <p:grpSpPr bwMode="auto">
          <a:xfrm>
            <a:off x="87268" y="1988957"/>
            <a:ext cx="711101" cy="389643"/>
            <a:chOff x="428596" y="1428750"/>
            <a:chExt cx="714375" cy="571500"/>
          </a:xfrm>
        </p:grpSpPr>
        <p:sp>
          <p:nvSpPr>
            <p:cNvPr id="25" name="Стрелка вправо 24"/>
            <p:cNvSpPr/>
            <p:nvPr/>
          </p:nvSpPr>
          <p:spPr>
            <a:xfrm>
              <a:off x="428596" y="1428750"/>
              <a:ext cx="714375" cy="571500"/>
            </a:xfrm>
            <a:prstGeom prst="rightArrow">
              <a:avLst>
                <a:gd name="adj1" fmla="val 64393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Стрелка вправо 25"/>
            <p:cNvSpPr/>
            <p:nvPr/>
          </p:nvSpPr>
          <p:spPr>
            <a:xfrm>
              <a:off x="428596" y="1606550"/>
              <a:ext cx="357188" cy="215900"/>
            </a:xfrm>
            <a:prstGeom prst="rightArrow">
              <a:avLst>
                <a:gd name="adj1" fmla="val 64393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6" name="Группа 12"/>
          <p:cNvGrpSpPr>
            <a:grpSpLocks/>
          </p:cNvGrpSpPr>
          <p:nvPr/>
        </p:nvGrpSpPr>
        <p:grpSpPr bwMode="auto">
          <a:xfrm>
            <a:off x="107053" y="6134326"/>
            <a:ext cx="711101" cy="389643"/>
            <a:chOff x="428596" y="1428750"/>
            <a:chExt cx="714375" cy="571500"/>
          </a:xfrm>
        </p:grpSpPr>
        <p:sp>
          <p:nvSpPr>
            <p:cNvPr id="37" name="Стрелка вправо 36"/>
            <p:cNvSpPr/>
            <p:nvPr/>
          </p:nvSpPr>
          <p:spPr>
            <a:xfrm>
              <a:off x="428596" y="1428750"/>
              <a:ext cx="714375" cy="571500"/>
            </a:xfrm>
            <a:prstGeom prst="rightArrow">
              <a:avLst>
                <a:gd name="adj1" fmla="val 64393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Стрелка вправо 37"/>
            <p:cNvSpPr/>
            <p:nvPr/>
          </p:nvSpPr>
          <p:spPr>
            <a:xfrm>
              <a:off x="428596" y="1606550"/>
              <a:ext cx="357188" cy="215900"/>
            </a:xfrm>
            <a:prstGeom prst="rightArrow">
              <a:avLst>
                <a:gd name="adj1" fmla="val 64393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7" name="Группа 12"/>
          <p:cNvGrpSpPr>
            <a:grpSpLocks/>
          </p:cNvGrpSpPr>
          <p:nvPr/>
        </p:nvGrpSpPr>
        <p:grpSpPr bwMode="auto">
          <a:xfrm>
            <a:off x="87267" y="2866898"/>
            <a:ext cx="711101" cy="389643"/>
            <a:chOff x="428596" y="1428750"/>
            <a:chExt cx="714375" cy="571500"/>
          </a:xfrm>
        </p:grpSpPr>
        <p:sp>
          <p:nvSpPr>
            <p:cNvPr id="28" name="Стрелка вправо 27"/>
            <p:cNvSpPr/>
            <p:nvPr/>
          </p:nvSpPr>
          <p:spPr>
            <a:xfrm>
              <a:off x="428596" y="1428750"/>
              <a:ext cx="714375" cy="571500"/>
            </a:xfrm>
            <a:prstGeom prst="rightArrow">
              <a:avLst>
                <a:gd name="adj1" fmla="val 64393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Стрелка вправо 28"/>
            <p:cNvSpPr/>
            <p:nvPr/>
          </p:nvSpPr>
          <p:spPr>
            <a:xfrm>
              <a:off x="428596" y="1606550"/>
              <a:ext cx="357188" cy="215900"/>
            </a:xfrm>
            <a:prstGeom prst="rightArrow">
              <a:avLst>
                <a:gd name="adj1" fmla="val 64393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4593" y="1049795"/>
            <a:ext cx="3158359" cy="181710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9380483" y="3958746"/>
            <a:ext cx="2585545" cy="1622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Официальный сайт </a:t>
            </a:r>
            <a:r>
              <a:rPr lang="ru-RU" b="1" dirty="0"/>
              <a:t>АОУ ВО ДПО «ВИРО», слайдер «Социально-психологическое </a:t>
            </a:r>
            <a:r>
              <a:rPr lang="ru-RU" b="1" dirty="0" smtClean="0"/>
              <a:t>тестирование  в 2020 году»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3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01600"/>
            <a:ext cx="12192001" cy="8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17683" y="157655"/>
            <a:ext cx="10515600" cy="44143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РАЗДЕЛ «ИТОГИ». ЗАКЛАДКИ С ОТЧЕТАМИ. </a:t>
            </a:r>
            <a:r>
              <a:rPr lang="ru-RU" sz="2400" b="1" smtClean="0">
                <a:solidFill>
                  <a:srgbClr val="002060"/>
                </a:solidFill>
              </a:rPr>
              <a:t>«ДРУГИЕ ОТЧЕТЫ»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5" y="768847"/>
            <a:ext cx="6180082" cy="608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910737"/>
            <a:ext cx="6022428" cy="35126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535917" y="5880538"/>
            <a:ext cx="4240924" cy="7252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Пример одного листа файла </a:t>
            </a:r>
            <a:r>
              <a:rPr lang="en-US" sz="2000" dirty="0" err="1" smtClean="0"/>
              <a:t>Exell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5738648" y="4997669"/>
            <a:ext cx="2774731" cy="75674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112735"/>
              </p:ext>
            </p:extLst>
          </p:nvPr>
        </p:nvGraphicFramePr>
        <p:xfrm>
          <a:off x="119675" y="1555052"/>
          <a:ext cx="11952651" cy="518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0" y="908721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      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Факторы риска (повышенный уровень)  –       диагностические ориентиры организации </a:t>
            </a:r>
            <a:r>
              <a:rPr lang="ru-RU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ВиПД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-3969"/>
            <a:ext cx="12192001" cy="8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151452"/>
            <a:ext cx="12192000" cy="543837"/>
          </a:xfrm>
          <a:solidFill>
            <a:schemeClr val="bg1">
              <a:lumMod val="9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Ресурс СПТ: выявление </a:t>
            </a:r>
            <a:r>
              <a:rPr lang="ru-RU" sz="1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рискогенных</a:t>
            </a:r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социально-психологических условий в целях организации ранней профилактики</a:t>
            </a:r>
          </a:p>
        </p:txBody>
      </p:sp>
    </p:spTree>
    <p:extLst>
      <p:ext uri="{BB962C8B-B14F-4D97-AF65-F5344CB8AC3E}">
        <p14:creationId xmlns:p14="http://schemas.microsoft.com/office/powerpoint/2010/main" val="36241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6656946"/>
              </p:ext>
            </p:extLst>
          </p:nvPr>
        </p:nvGraphicFramePr>
        <p:xfrm>
          <a:off x="143339" y="1737484"/>
          <a:ext cx="11905323" cy="4931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0" y="980729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             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Факторы риска (повышенный уровень)  –       диагностические ориентиры организации </a:t>
            </a:r>
            <a:r>
              <a:rPr lang="ru-RU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ВиПД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-101600"/>
            <a:ext cx="12192001" cy="8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1" y="121555"/>
            <a:ext cx="12192000" cy="408370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Ресурс СПТ: выявление </a:t>
            </a:r>
            <a:r>
              <a:rPr lang="ru-RU" sz="1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рискогенных</a:t>
            </a:r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социально-психологических условий в целях организации ранней профилактики</a:t>
            </a:r>
          </a:p>
        </p:txBody>
      </p:sp>
    </p:spTree>
    <p:extLst>
      <p:ext uri="{BB962C8B-B14F-4D97-AF65-F5344CB8AC3E}">
        <p14:creationId xmlns:p14="http://schemas.microsoft.com/office/powerpoint/2010/main" val="21760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4849"/>
            <a:ext cx="12192000" cy="75521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Ресурс СПТ: выявление </a:t>
            </a:r>
            <a:r>
              <a:rPr lang="ru-RU" sz="1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рискогенных</a:t>
            </a:r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социально-психологических условий в целях организации ранней профилактики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967789"/>
              </p:ext>
            </p:extLst>
          </p:nvPr>
        </p:nvGraphicFramePr>
        <p:xfrm>
          <a:off x="268014" y="1737484"/>
          <a:ext cx="11684637" cy="4931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4145" y="1350061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      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Факторы риска (повышенный уровень)  –  диагностические ориентиры организации </a:t>
            </a:r>
            <a:r>
              <a:rPr lang="ru-RU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ВиПД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6933" y="0"/>
            <a:ext cx="1220893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33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24037"/>
              </p:ext>
            </p:extLst>
          </p:nvPr>
        </p:nvGraphicFramePr>
        <p:xfrm>
          <a:off x="173420" y="1379738"/>
          <a:ext cx="12018579" cy="528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0" y="733407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защиты (пониженный уровень)  </a:t>
            </a:r>
            <a:r>
              <a:rPr lang="ru-RU" b="1" dirty="0" smtClean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 диагностические ориентиры организации </a:t>
            </a:r>
            <a:r>
              <a:rPr lang="ru-RU" b="1" dirty="0" err="1" smtClean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ВиПД</a:t>
            </a:r>
            <a:endParaRPr lang="ru-RU" b="1" dirty="0">
              <a:ln w="0"/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20893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167381"/>
            <a:ext cx="12192000" cy="471433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Ресурс СПТ: выявление </a:t>
            </a:r>
            <a:r>
              <a:rPr lang="ru-RU" sz="1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рискогенных</a:t>
            </a:r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социально-психологических условий в целях организации ранней профилактики</a:t>
            </a:r>
          </a:p>
        </p:txBody>
      </p:sp>
    </p:spTree>
    <p:extLst>
      <p:ext uri="{BB962C8B-B14F-4D97-AF65-F5344CB8AC3E}">
        <p14:creationId xmlns:p14="http://schemas.microsoft.com/office/powerpoint/2010/main" val="23370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556905"/>
              </p:ext>
            </p:extLst>
          </p:nvPr>
        </p:nvGraphicFramePr>
        <p:xfrm>
          <a:off x="143339" y="1737484"/>
          <a:ext cx="11905323" cy="4931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0" y="980729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защиты (пониженный уровень)  </a:t>
            </a:r>
            <a:r>
              <a:rPr lang="ru-RU" b="1" dirty="0" smtClean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 диагностические ориентиры организации </a:t>
            </a:r>
            <a:r>
              <a:rPr lang="ru-RU" b="1" dirty="0" err="1" smtClean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ВиПД</a:t>
            </a:r>
            <a:endParaRPr lang="ru-RU" b="1" dirty="0">
              <a:ln w="0"/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89898" y="393645"/>
            <a:ext cx="1220893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16933" y="184533"/>
            <a:ext cx="12192000" cy="345308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Ресурс СПТ: выявление </a:t>
            </a:r>
            <a:r>
              <a:rPr lang="ru-RU" sz="1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рискогенных</a:t>
            </a:r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социально-психологических условий в целях организации ранней профилактики</a:t>
            </a:r>
          </a:p>
        </p:txBody>
      </p:sp>
    </p:spTree>
    <p:extLst>
      <p:ext uri="{BB962C8B-B14F-4D97-AF65-F5344CB8AC3E}">
        <p14:creationId xmlns:p14="http://schemas.microsoft.com/office/powerpoint/2010/main" val="105729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0"/>
            <a:ext cx="11952651" cy="12687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 ФЖН. Итоги СПТ и возможности коррекции реализуемых программ</a:t>
            </a:r>
            <a:br>
              <a:rPr lang="ru-RU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Старший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подростковый, юношеский возраст</a:t>
            </a:r>
            <a:r>
              <a:rPr lang="ru-RU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9" y="1497724"/>
            <a:ext cx="11713301" cy="5171636"/>
          </a:xfrm>
        </p:spPr>
        <p:txBody>
          <a:bodyPr>
            <a:no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b="1" kern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Ровесник </a:t>
            </a:r>
            <a:r>
              <a:rPr lang="ru-RU" sz="1600" b="1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ровеснику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Программа обучающихся семинаров с подростками и молодежью / под ред. Афанасьевой Н.В. – Вологда: Изд. центр ВИРО, 2010. - Режим доступа: http://psy.viro.edu.ru/index.php/85-novosti/187-programma-rovesnik-rovesniku</a:t>
            </a:r>
            <a:endParaRPr lang="ru-RU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kern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</a:t>
            </a:r>
            <a:r>
              <a:rPr lang="ru-RU" sz="1600" b="1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формирования социально активной жизненной позиции современного подростка «Фарватер»,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Н.В. Секретарева, БУ ВО «Череповецкий центр ППМСП» (возраст 12-15 лет) / Профилактика правонарушений: новые технологии в работе специалистов психолого-педагогического сопровождения несовершеннолетних, составители Н.В. Афанасьева, О.Н. Коптяева, Н.В. </a:t>
            </a:r>
            <a:r>
              <a:rPr lang="ru-RU" sz="1600" kern="1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Малухина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под ред. М\Н.В. </a:t>
            </a:r>
            <a:r>
              <a:rPr lang="ru-RU" sz="1600" kern="1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Малухиной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– Вологда, 2017. - С. 66-125. - Режим доступа: https://psy.viro.edu.ru/index.php/profilaktika</a:t>
            </a:r>
            <a:endParaRPr lang="ru-RU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kern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Рабочая </a:t>
            </a:r>
            <a:r>
              <a:rPr lang="ru-RU" sz="1600" b="1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внеурочной деятельности «Жизнь без конфликтов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направление – общественно-полезная деятельность для обучающихся 8-9 классов (1 час в неделю, всего 36 часов), Смирнова О.В.,  </a:t>
            </a:r>
            <a:r>
              <a:rPr lang="ru-RU" sz="1600" kern="1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Кудака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М.А., Табунов И.А., ЧГУ, 2018. - Режим доступа:  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Режим доступа:  </a:t>
            </a:r>
            <a:r>
              <a:rPr lang="ru-RU" sz="1600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https://psy.viro.edu.ru/index.php/97-mediatsiya/110-mediac</a:t>
            </a:r>
            <a:endParaRPr lang="ru-RU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kern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Тренинг </a:t>
            </a:r>
            <a:r>
              <a:rPr lang="ru-RU" sz="1600" b="1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«Развитие навыков общения у старшеклассников»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(возраст - обучающиеся 8-11 класса, студенты колледжа, техникума, цель тренинга – развитие у обучающихся коммуникативных навыков, уверенности в себе) / 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Методические рекомендации по проведению городской недели профилактики употребления </a:t>
            </a:r>
            <a:r>
              <a:rPr lang="ru-RU" sz="1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психоактивных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веществ «Независимое детство» в рамках проекта «Москва – позитивное пространство!» / Разработчики: А.В. </a:t>
            </a:r>
            <a:r>
              <a:rPr lang="ru-RU" sz="1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Завальский</a:t>
            </a:r>
            <a:r>
              <a:rPr lang="ru-RU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С.М. Шишлова и другие. - Режим доступа: </a:t>
            </a:r>
            <a:r>
              <a:rPr lang="en-US" sz="1600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</a:t>
            </a:r>
            <a:r>
              <a:rPr lang="ru-RU" sz="1600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://</a:t>
            </a:r>
            <a:r>
              <a:rPr lang="en-US" sz="1600" u="sng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mosmetod</a:t>
            </a:r>
            <a:r>
              <a:rPr lang="ru-RU" sz="1600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.</a:t>
            </a:r>
            <a:r>
              <a:rPr lang="en-US" sz="1600" u="sng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ru</a:t>
            </a:r>
            <a:r>
              <a:rPr lang="ru-RU" sz="1600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/</a:t>
            </a:r>
            <a:endParaRPr lang="ru-RU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kern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</a:t>
            </a:r>
            <a:r>
              <a:rPr lang="ru-RU" sz="1600" b="1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формирования и развития социальной компетентности подростков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[Электронный ресурс] / сост. О.Л. Высоцкая, Е.В. Суворова, Е.В. Теленкова; под ред. </a:t>
            </a:r>
            <a:r>
              <a:rPr lang="ru-RU" sz="1600" kern="1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к.п.н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Л.И. </a:t>
            </a:r>
            <a:r>
              <a:rPr lang="ru-RU" sz="1600" kern="1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Ачекуловой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– Красноярск, 2018. – 46 с. Режим доступа: files.rmc24.rutps://psy.viro.edu.ru/</a:t>
            </a:r>
            <a:r>
              <a:rPr lang="ru-RU" sz="1600" kern="1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index.php</a:t>
            </a:r>
            <a:r>
              <a:rPr lang="ru-RU" sz="1600" kern="1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/97-mediatsiya/110-mediac</a:t>
            </a:r>
            <a:endParaRPr lang="ru-RU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0"/>
            <a:ext cx="1220893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604926" y="101799"/>
            <a:ext cx="11239500" cy="785812"/>
          </a:xfrm>
          <a:prstGeom prst="round2DiagRect">
            <a:avLst>
              <a:gd name="adj1" fmla="val 25739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 cstate="print"/>
          <a:srcRect t="76923"/>
          <a:stretch>
            <a:fillRect/>
          </a:stretch>
        </p:blipFill>
        <p:spPr bwMode="auto">
          <a:xfrm>
            <a:off x="-16933" y="6654801"/>
            <a:ext cx="1220893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11313585" y="6627814"/>
            <a:ext cx="85936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75074D12-12EC-4646-867F-287CEF4CEF14}" type="slidenum">
              <a:rPr lang="ru-RU" altLang="ru-RU" sz="1200" b="1">
                <a:solidFill>
                  <a:schemeClr val="bg1"/>
                </a:solidFill>
                <a:latin typeface="Calibri" pitchFamily="34" charset="0"/>
                <a:cs typeface="Tahoma" pitchFamily="34" charset="0"/>
              </a:rPr>
              <a:pPr algn="r">
                <a:spcBef>
                  <a:spcPct val="50000"/>
                </a:spcBef>
              </a:pPr>
              <a:t>3</a:t>
            </a:fld>
            <a:endParaRPr lang="ru-RU" altLang="ru-RU" sz="1200" b="1">
              <a:solidFill>
                <a:schemeClr val="bg1"/>
              </a:solidFill>
              <a:latin typeface="Calibri" pitchFamily="34" charset="0"/>
              <a:cs typeface="Tahoma" pitchFamily="34" charset="0"/>
            </a:endParaRPr>
          </a:p>
        </p:txBody>
      </p:sp>
      <p:grpSp>
        <p:nvGrpSpPr>
          <p:cNvPr id="10248" name="Группа 12"/>
          <p:cNvGrpSpPr>
            <a:grpSpLocks/>
          </p:cNvGrpSpPr>
          <p:nvPr/>
        </p:nvGrpSpPr>
        <p:grpSpPr bwMode="auto">
          <a:xfrm>
            <a:off x="394806" y="4441872"/>
            <a:ext cx="713564" cy="571500"/>
            <a:chOff x="428596" y="1428750"/>
            <a:chExt cx="714375" cy="571500"/>
          </a:xfrm>
        </p:grpSpPr>
        <p:sp>
          <p:nvSpPr>
            <p:cNvPr id="21" name="Стрелка вправо 20"/>
            <p:cNvSpPr/>
            <p:nvPr/>
          </p:nvSpPr>
          <p:spPr>
            <a:xfrm>
              <a:off x="428596" y="1428750"/>
              <a:ext cx="714375" cy="571500"/>
            </a:xfrm>
            <a:prstGeom prst="rightArrow">
              <a:avLst>
                <a:gd name="adj1" fmla="val 64393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Стрелка вправо 11"/>
            <p:cNvSpPr/>
            <p:nvPr/>
          </p:nvSpPr>
          <p:spPr>
            <a:xfrm>
              <a:off x="428596" y="1606550"/>
              <a:ext cx="357188" cy="215900"/>
            </a:xfrm>
            <a:prstGeom prst="rightArrow">
              <a:avLst>
                <a:gd name="adj1" fmla="val 64393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0249" name="Группа 13"/>
          <p:cNvGrpSpPr>
            <a:grpSpLocks/>
          </p:cNvGrpSpPr>
          <p:nvPr/>
        </p:nvGrpSpPr>
        <p:grpSpPr bwMode="auto">
          <a:xfrm>
            <a:off x="394806" y="2296272"/>
            <a:ext cx="752069" cy="571500"/>
            <a:chOff x="428596" y="1428750"/>
            <a:chExt cx="714375" cy="571500"/>
          </a:xfrm>
        </p:grpSpPr>
        <p:sp>
          <p:nvSpPr>
            <p:cNvPr id="15" name="Стрелка вправо 14"/>
            <p:cNvSpPr/>
            <p:nvPr/>
          </p:nvSpPr>
          <p:spPr>
            <a:xfrm>
              <a:off x="428596" y="1428750"/>
              <a:ext cx="714375" cy="571500"/>
            </a:xfrm>
            <a:prstGeom prst="rightArrow">
              <a:avLst>
                <a:gd name="adj1" fmla="val 64393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Стрелка вправо 15"/>
            <p:cNvSpPr/>
            <p:nvPr/>
          </p:nvSpPr>
          <p:spPr>
            <a:xfrm>
              <a:off x="428596" y="1606550"/>
              <a:ext cx="357187" cy="215900"/>
            </a:xfrm>
            <a:prstGeom prst="rightArrow">
              <a:avLst>
                <a:gd name="adj1" fmla="val 64393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211465"/>
              </p:ext>
            </p:extLst>
          </p:nvPr>
        </p:nvGraphicFramePr>
        <p:xfrm>
          <a:off x="1385810" y="2132806"/>
          <a:ext cx="10478109" cy="42484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9872"/>
                <a:gridCol w="1701281"/>
                <a:gridCol w="8246956"/>
              </a:tblGrid>
              <a:tr h="2425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Период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Мероприятие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</a:tr>
              <a:tr h="242517">
                <a:tc gridSpan="3">
                  <a:txBody>
                    <a:bodyPr/>
                    <a:lstStyle/>
                    <a:p>
                      <a:pPr marL="6858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r>
                        <a:rPr lang="ru-RU" sz="1800" dirty="0">
                          <a:effectLst/>
                        </a:rPr>
                        <a:t>Социально-психологическое тестирование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81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Сентябрь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Информационно-разъяснительная кампания (с педагогическим коллективом, родителями (законными </a:t>
                      </a:r>
                      <a:r>
                        <a:rPr lang="ru-RU" sz="1800" dirty="0" smtClean="0">
                          <a:effectLst/>
                        </a:rPr>
                        <a:t>представителями) </a:t>
                      </a:r>
                      <a:r>
                        <a:rPr lang="ru-RU" sz="1800" dirty="0">
                          <a:effectLst/>
                        </a:rPr>
                        <a:t>и </a:t>
                      </a:r>
                      <a:r>
                        <a:rPr lang="ru-RU" sz="1800" dirty="0" smtClean="0">
                          <a:effectLst/>
                        </a:rPr>
                        <a:t>обучающимися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</a:tr>
              <a:tr h="3702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Октябрь-ноябрь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</a:rPr>
                        <a:t>Проведение социально-психологической </a:t>
                      </a:r>
                      <a:r>
                        <a:rPr lang="ru-RU" sz="1800" b="0" dirty="0" smtClean="0">
                          <a:effectLst/>
                        </a:rPr>
                        <a:t>диагностики</a:t>
                      </a:r>
                      <a:endParaRPr lang="ru-RU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</a:tr>
              <a:tr h="8394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Ноябрь-декабрь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Обработка </a:t>
                      </a:r>
                      <a:r>
                        <a:rPr lang="ru-RU" sz="1800" dirty="0">
                          <a:effectLst/>
                        </a:rPr>
                        <a:t>и анализ результатов; направление сведений о «группе риска» в орган исполнительной </a:t>
                      </a:r>
                      <a:r>
                        <a:rPr lang="ru-RU" sz="1800" dirty="0" smtClean="0">
                          <a:effectLst/>
                        </a:rPr>
                        <a:t>власти субъекта РФ, </a:t>
                      </a:r>
                      <a:r>
                        <a:rPr lang="ru-RU" sz="1800" dirty="0">
                          <a:effectLst/>
                        </a:rPr>
                        <a:t>ответственный за реализацию государственной политики в сфере </a:t>
                      </a:r>
                      <a:r>
                        <a:rPr lang="ru-RU" sz="1800" dirty="0" smtClean="0">
                          <a:effectLst/>
                        </a:rPr>
                        <a:t>здравоохранения</a:t>
                      </a:r>
                      <a:endParaRPr lang="ru-RU" sz="1800" dirty="0">
                        <a:effectLst/>
                      </a:endParaRPr>
                    </a:p>
                  </a:txBody>
                  <a:tcPr marL="84407" marR="84407" marT="0" marB="0"/>
                </a:tc>
              </a:tr>
              <a:tr h="238112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II. </a:t>
                      </a:r>
                      <a:r>
                        <a:rPr lang="ru-RU" sz="1800" b="1" dirty="0">
                          <a:effectLst/>
                        </a:rPr>
                        <a:t>Медицинский профилактический осмотр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17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Январь - март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Формирование графика проведения медицинских </a:t>
                      </a:r>
                      <a:r>
                        <a:rPr lang="ru-RU" sz="1800" dirty="0" smtClean="0">
                          <a:effectLst/>
                        </a:rPr>
                        <a:t>профилактических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осмотров  (</a:t>
                      </a:r>
                      <a:r>
                        <a:rPr lang="ru-RU" sz="1800" dirty="0">
                          <a:effectLst/>
                        </a:rPr>
                        <a:t>в соответствии с Приказом № 581 н на формирование графика отводится 3 месяца)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</a:tr>
              <a:tr h="3647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Апрель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</a:rPr>
                        <a:t>Проведение медицинских профилактических осмотров</a:t>
                      </a:r>
                      <a:endParaRPr lang="ru-RU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</a:tr>
              <a:tr h="7499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Май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Подведение итогов проведения мероприятий по раннему выявлению незаконного потребления </a:t>
                      </a:r>
                      <a:r>
                        <a:rPr lang="ru-RU" sz="1800" dirty="0" smtClean="0">
                          <a:effectLst/>
                        </a:rPr>
                        <a:t>наркотических </a:t>
                      </a:r>
                      <a:r>
                        <a:rPr lang="ru-RU" sz="1800" dirty="0">
                          <a:effectLst/>
                        </a:rPr>
                        <a:t>средств и психотропных </a:t>
                      </a:r>
                      <a:r>
                        <a:rPr lang="ru-RU" sz="1800" dirty="0" smtClean="0">
                          <a:effectLst/>
                        </a:rPr>
                        <a:t>веществ (в</a:t>
                      </a:r>
                      <a:r>
                        <a:rPr lang="ru-RU" sz="1800" baseline="0" dirty="0" smtClean="0">
                          <a:effectLst/>
                        </a:rPr>
                        <a:t> текущем ученом году)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7" marR="84407" marT="0" marB="0"/>
                </a:tc>
              </a:tr>
            </a:tbl>
          </a:graphicData>
        </a:graphic>
      </p:graphicFrame>
      <p:sp>
        <p:nvSpPr>
          <p:cNvPr id="24" name="Название 1"/>
          <p:cNvSpPr txBox="1">
            <a:spLocks/>
          </p:cNvSpPr>
          <p:nvPr/>
        </p:nvSpPr>
        <p:spPr>
          <a:xfrm>
            <a:off x="624418" y="216976"/>
            <a:ext cx="11239500" cy="480449"/>
          </a:xfrm>
          <a:prstGeom prst="rect">
            <a:avLst/>
          </a:prstGeom>
        </p:spPr>
        <p:txBody>
          <a:bodyPr vert="horz" lIns="84406" tIns="42203" rIns="84406" bIns="42203" rtlCol="0" anchor="t" anchorCtr="0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  <a:latin typeface="+mj-lt"/>
                <a:ea typeface="Verdana" pitchFamily="34" charset="0"/>
                <a:cs typeface="Verdana" pitchFamily="34" charset="0"/>
              </a:rPr>
              <a:t>АЛГОРИТМ  МЕРОПРИЯТИЙ  ПО РАННЕМУ ВЫЯВЛЕНИЮ НЕЗАКОННОГО ПОТРЕБЛЕНИЯ НАРКОТИЧЕСКИХ СРЕДСТВ И ПСИХОТРОПНЫХ ВЕЩЕСТВ СРЕДИ ОБУЧАЮЩИХСЯ ОБРАЗОВАТЕЛЬНЫХ ОРГАНИЗАЦИЙ</a:t>
            </a:r>
            <a:endParaRPr lang="ru-RU" sz="2000" b="1" dirty="0">
              <a:solidFill>
                <a:srgbClr val="1F497D">
                  <a:lumMod val="75000"/>
                </a:srgbClr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5" name="Picture 4" descr="http://212.xn----7sbbadpbg1akjuy5bgdm5a.xn--p1ai/wp-content/uploads/2018/10/%D0%9C%D0%B8%D0%BD%D0%BF%D1%80%D0%BE%D1%81%D0%B2%D0%B5%D1%89%D0%B5%D0%BD%D0%B8%D1%8F_%D0%A0%D0%BE%D1%81%D1%81%D0%B8%D0%B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42" y="962818"/>
            <a:ext cx="289734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813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" y="1"/>
            <a:ext cx="121919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Arial" panose="020B0604020202020204" pitchFamily="34" charset="0"/>
              </a:rPr>
              <a:t>СОЦИАЛЬНО-ПСИХОЛОГИЧЕСКОЕ ТЕСТИРОВАНИЕ ОБУЧАЮЩИХСЯ В 2020 ГОДУ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10" y="1357298"/>
            <a:ext cx="819155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206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4956" y="466783"/>
            <a:ext cx="6960006" cy="6955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Инструментарий</a:t>
            </a:r>
            <a:r>
              <a:rPr lang="ru-RU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–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единая методика </a:t>
            </a:r>
            <a:r>
              <a:rPr lang="ru-RU" b="1" dirty="0" smtClean="0">
                <a:solidFill>
                  <a:srgbClr val="0070C0"/>
                </a:solidFill>
                <a:cs typeface="Arial" panose="020B0604020202020204" pitchFamily="34" charset="0"/>
              </a:rPr>
              <a:t>социально-психологического тестирования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70C0"/>
                </a:solidFill>
                <a:cs typeface="Arial" panose="020B0604020202020204" pitchFamily="34" charset="0"/>
              </a:rPr>
              <a:t>(правообладатель – </a:t>
            </a:r>
            <a:r>
              <a:rPr lang="ru-RU" sz="16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Минпросвещения</a:t>
            </a:r>
            <a:r>
              <a:rPr lang="ru-RU" sz="1600" dirty="0" smtClean="0">
                <a:solidFill>
                  <a:srgbClr val="0070C0"/>
                </a:solidFill>
                <a:cs typeface="Arial" panose="020B0604020202020204" pitchFamily="34" charset="0"/>
              </a:rPr>
              <a:t> РФ)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7615" y="1361320"/>
            <a:ext cx="11209641" cy="2579168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72000" lvl="1" defTabSz="622300">
              <a:lnSpc>
                <a:spcPct val="80000"/>
              </a:lnSpc>
              <a:buFontTx/>
              <a:buChar char="••"/>
              <a:tabLst>
                <a:tab pos="0" algn="l"/>
              </a:tabLst>
            </a:pPr>
            <a:r>
              <a:rPr lang="en-US" sz="1400" dirty="0" smtClean="0"/>
              <a:t> </a:t>
            </a:r>
            <a:r>
              <a:rPr lang="ru-RU" sz="1400" dirty="0" smtClean="0"/>
              <a:t>     </a:t>
            </a:r>
            <a:r>
              <a:rPr lang="en-US" sz="1400" dirty="0" smtClean="0"/>
              <a:t> 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Подготовительный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этап проведения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СПТ         Сроки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: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01-01.10.2020</a:t>
            </a:r>
            <a:endParaRPr lang="en-US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marL="72000" lvl="1" defTabSz="622300">
              <a:lnSpc>
                <a:spcPct val="80000"/>
              </a:lnSpc>
              <a:tabLst>
                <a:tab pos="0" algn="l"/>
              </a:tabLst>
            </a:pPr>
            <a:endParaRPr lang="ru-RU" sz="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marL="72000" lvl="1" defTabSz="622300">
              <a:lnSpc>
                <a:spcPct val="80000"/>
              </a:lnSpc>
              <a:buChar char="••"/>
              <a:tabLst>
                <a:tab pos="0" algn="l"/>
              </a:tabLst>
            </a:pP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Организация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и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проведение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информационно-коммуникационной кампании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для педагогических работников, обучающихся и их родителей (законных представителей)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с целью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повышения активности участия и снижения количества отказов от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СПТ</a:t>
            </a:r>
          </a:p>
          <a:p>
            <a:pPr marL="72000" lvl="1" defTabSz="622300">
              <a:lnSpc>
                <a:spcPct val="80000"/>
              </a:lnSpc>
              <a:buChar char="••"/>
              <a:tabLst>
                <a:tab pos="0" algn="l"/>
              </a:tabLst>
            </a:pP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Включение</a:t>
            </a:r>
            <a:r>
              <a:rPr lang="ru-RU" sz="1600" b="1" dirty="0" smtClean="0">
                <a:solidFill>
                  <a:srgbClr val="0070C0"/>
                </a:solidFill>
                <a:cs typeface="Arial" pitchFamily="34" charset="0"/>
              </a:rPr>
              <a:t> проведения СПТ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 план воспитательной работы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72000" lvl="1" defTabSz="622300">
              <a:lnSpc>
                <a:spcPct val="80000"/>
              </a:lnSpc>
              <a:buChar char="••"/>
              <a:tabLst>
                <a:tab pos="0" algn="l"/>
              </a:tabLst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Получение добровольных информированных согласий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 на проведение СПТ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+mn-lt"/>
                <a:cs typeface="Arial" pitchFamily="34" charset="0"/>
              </a:rPr>
              <a:t>профессиональных образовательных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организаций</a:t>
            </a:r>
          </a:p>
          <a:p>
            <a:pPr marL="72000" lvl="1" defTabSz="622300">
              <a:lnSpc>
                <a:spcPct val="80000"/>
              </a:lnSpc>
              <a:buChar char="••"/>
              <a:tabLst>
                <a:tab pos="0" algn="l"/>
              </a:tabLst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Областное родительское собрание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 в режиме </a:t>
            </a:r>
            <a:r>
              <a:rPr lang="ru-RU" sz="1600" b="1" dirty="0" smtClean="0">
                <a:solidFill>
                  <a:srgbClr val="0070C0"/>
                </a:solidFill>
              </a:rPr>
              <a:t>Интернет-конференции,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вопрос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о проведении СПТ обучающихся в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2020 году</a:t>
            </a:r>
          </a:p>
          <a:p>
            <a:pPr marL="72000" lvl="1" defTabSz="622300">
              <a:lnSpc>
                <a:spcPct val="80000"/>
              </a:lnSpc>
              <a:buChar char="••"/>
              <a:tabLst>
                <a:tab pos="0" algn="l"/>
              </a:tabLst>
            </a:pP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приказа о проведении социально-психологического тестирования, составе комиссий в образовательных организациях</a:t>
            </a:r>
          </a:p>
          <a:p>
            <a:pPr marL="72000" lvl="1" defTabSz="622300">
              <a:lnSpc>
                <a:spcPct val="80000"/>
              </a:lnSpc>
              <a:buChar char="••"/>
              <a:tabLst>
                <a:tab pos="0" algn="l"/>
              </a:tabLst>
            </a:pP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Подготовка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распорядительных актов руководителей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образовательных организаций о проведении СПТ, составе комиссий в образовательных организациях, обеспечивающих организационно-техническое сопровождение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С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336" y="1000933"/>
            <a:ext cx="1357555" cy="369332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Этап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21"/>
          <p:cNvGrpSpPr/>
          <p:nvPr/>
        </p:nvGrpSpPr>
        <p:grpSpPr>
          <a:xfrm>
            <a:off x="143101" y="3939273"/>
            <a:ext cx="11842314" cy="1400475"/>
            <a:chOff x="122889" y="2986767"/>
            <a:chExt cx="6199724" cy="120029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80988" y="3158303"/>
              <a:ext cx="5841625" cy="1028757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marL="180000" lvl="1" defTabSz="622300">
                <a:lnSpc>
                  <a:spcPct val="80000"/>
                </a:lnSpc>
                <a:buFontTx/>
                <a:buChar char="••"/>
              </a:pPr>
              <a:r>
                <a:rPr lang="ru-RU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Основной этап </a:t>
              </a:r>
              <a:r>
                <a:rPr lang="ru-RU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СПТ                                               Сроки</a:t>
              </a:r>
              <a:r>
                <a:rPr lang="ru-RU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: </a:t>
              </a:r>
              <a:r>
                <a:rPr lang="ru-RU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15.09.20-18.11.2020</a:t>
              </a:r>
              <a:endPara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endParaRPr>
            </a:p>
            <a:p>
              <a:pPr marL="180000" lvl="1" defTabSz="622300">
                <a:lnSpc>
                  <a:spcPct val="80000"/>
                </a:lnSpc>
              </a:pPr>
              <a:endParaRPr lang="ru-RU" sz="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endParaRPr>
            </a:p>
            <a:p>
              <a:pPr marL="465750" lvl="1" indent="-285750" defTabSz="62230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Проведение тестирования обучающихся (15.11.20 – 15.11.20)</a:t>
              </a:r>
            </a:p>
            <a:p>
              <a:pPr marL="465750" lvl="1" indent="-285750" defTabSz="62230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Обеспечение консультационной поддержки </a:t>
              </a:r>
              <a:r>
                <a:rPr lang="ru-RU" sz="1600" b="1" dirty="0" smtClean="0">
                  <a:solidFill>
                    <a:srgbClr val="0070C0"/>
                  </a:solidFill>
                  <a:latin typeface="+mn-lt"/>
                  <a:cs typeface="Arial" pitchFamily="34" charset="0"/>
                </a:rPr>
                <a:t>образовательных организаций, технической возможности для проведения СПТ</a:t>
              </a:r>
            </a:p>
            <a:p>
              <a:pPr marL="465750" lvl="1" indent="-285750" defTabSz="62230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rgbClr val="0070C0"/>
                  </a:solidFill>
                  <a:latin typeface="+mn-lt"/>
                  <a:cs typeface="Arial" pitchFamily="34" charset="0"/>
                </a:rPr>
                <a:t>Направление </a:t>
              </a:r>
              <a:r>
                <a:rPr lang="ru-RU" sz="1600" b="1" dirty="0">
                  <a:solidFill>
                    <a:srgbClr val="0070C0"/>
                  </a:solidFill>
                  <a:latin typeface="+mn-lt"/>
                  <a:cs typeface="Arial" pitchFamily="34" charset="0"/>
                </a:rPr>
                <a:t>актов передачи результатов СПТ в </a:t>
              </a:r>
              <a:r>
                <a:rPr lang="ru-RU" sz="1600" b="1" dirty="0" smtClean="0">
                  <a:solidFill>
                    <a:srgbClr val="0070C0"/>
                  </a:solidFill>
                  <a:latin typeface="+mn-lt"/>
                  <a:cs typeface="Arial" pitchFamily="34" charset="0"/>
                </a:rPr>
                <a:t>ВИРО</a:t>
              </a:r>
              <a:endPara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2889" y="2986767"/>
              <a:ext cx="679367" cy="31654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Этап 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Группа 21"/>
          <p:cNvGrpSpPr/>
          <p:nvPr/>
        </p:nvGrpSpPr>
        <p:grpSpPr>
          <a:xfrm>
            <a:off x="155224" y="5339749"/>
            <a:ext cx="11943811" cy="1463278"/>
            <a:chOff x="-38802" y="2814080"/>
            <a:chExt cx="6359455" cy="170690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39830" y="3034644"/>
              <a:ext cx="5980823" cy="1486345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marL="0" lvl="1" defTabSz="622300">
                <a:lnSpc>
                  <a:spcPct val="80000"/>
                </a:lnSpc>
                <a:buChar char="••"/>
              </a:pPr>
              <a:r>
                <a:rPr lang="ru-RU" sz="1600" b="1" dirty="0" smtClean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      </a:t>
              </a:r>
              <a:r>
                <a:rPr lang="en-US" sz="1600" b="1" dirty="0" smtClean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   </a:t>
              </a:r>
              <a:r>
                <a:rPr lang="ru-RU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Аналитический этап </a:t>
              </a:r>
              <a:r>
                <a:rPr lang="ru-RU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                                            Сроки</a:t>
              </a:r>
              <a:r>
                <a:rPr lang="ru-RU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: </a:t>
              </a:r>
              <a:r>
                <a:rPr lang="ru-RU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ноябрь 2020 – май 2020   </a:t>
              </a:r>
            </a:p>
            <a:p>
              <a:pPr marL="285750" lvl="1" indent="-285750" defTabSz="62230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Анализ </a:t>
              </a:r>
              <a:r>
                <a:rPr lang="ru-RU" sz="1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результатов </a:t>
              </a:r>
              <a:r>
                <a:rPr lang="ru-RU" sz="16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СПТ</a:t>
              </a:r>
            </a:p>
            <a:p>
              <a:pPr marL="285750" lvl="1" indent="-285750" defTabSz="62230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Утверждение </a:t>
              </a:r>
              <a:r>
                <a:rPr lang="ru-RU" sz="1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плана коррекционной и профилактической работы по результатам СПТ</a:t>
              </a:r>
              <a:r>
                <a:rPr lang="ru-RU" sz="1600" b="1" dirty="0">
                  <a:solidFill>
                    <a:srgbClr val="0070C0"/>
                  </a:solidFill>
                  <a:latin typeface="+mn-lt"/>
                  <a:cs typeface="Arial" pitchFamily="34" charset="0"/>
                </a:rPr>
                <a:t>, как части плана воспитательной </a:t>
              </a:r>
              <a:r>
                <a:rPr lang="ru-RU" sz="1600" b="1" dirty="0" smtClean="0">
                  <a:solidFill>
                    <a:srgbClr val="0070C0"/>
                  </a:solidFill>
                  <a:latin typeface="+mn-lt"/>
                  <a:cs typeface="Arial" pitchFamily="34" charset="0"/>
                </a:rPr>
                <a:t>работы</a:t>
              </a:r>
            </a:p>
            <a:p>
              <a:pPr marL="285750" lvl="1" indent="-285750" defTabSz="62230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Реализация плана коррекционной и профилактической работы с учетом результатов СПТ</a:t>
              </a:r>
            </a:p>
            <a:p>
              <a:pPr marL="285750" lvl="1" indent="-285750" defTabSz="62230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Обеспечение хранения информационных согласий (до момента отчисления из ОО)</a:t>
              </a:r>
              <a:endPara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38802" y="2814080"/>
              <a:ext cx="684493" cy="430825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Этап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III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880715"/>
      </p:ext>
    </p:extLst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0"/>
            <a:ext cx="1220893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67785" y="106363"/>
            <a:ext cx="11239500" cy="785812"/>
          </a:xfrm>
          <a:prstGeom prst="round2DiagRect">
            <a:avLst>
              <a:gd name="adj1" fmla="val 25739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666751" y="292100"/>
            <a:ext cx="1085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ОРГАНИЗАЦИОННОЕ, МЕТОДИЧЕСКОЕ </a:t>
            </a:r>
            <a:r>
              <a:rPr lang="ru-RU" altLang="ru-RU" sz="2000" b="1" dirty="0" smtClean="0">
                <a:solidFill>
                  <a:srgbClr val="002060"/>
                </a:solidFill>
                <a:latin typeface="Calibri" pitchFamily="34" charset="0"/>
              </a:rPr>
              <a:t>ОБЕСПЕЧЕНИЕ</a:t>
            </a:r>
            <a:endParaRPr lang="en-US" altLang="ru-RU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4" cstate="print"/>
          <a:srcRect t="76923"/>
          <a:stretch>
            <a:fillRect/>
          </a:stretch>
        </p:blipFill>
        <p:spPr bwMode="auto">
          <a:xfrm>
            <a:off x="-16933" y="6654801"/>
            <a:ext cx="1220893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14"/>
          <p:cNvSpPr txBox="1">
            <a:spLocks noChangeArrowheads="1"/>
          </p:cNvSpPr>
          <p:nvPr/>
        </p:nvSpPr>
        <p:spPr bwMode="auto">
          <a:xfrm>
            <a:off x="11313585" y="6627814"/>
            <a:ext cx="85936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7758B0F1-8E18-47D5-AEB7-7F3F7E932568}" type="slidenum">
              <a:rPr lang="ru-RU" altLang="ru-RU" sz="1200" b="1">
                <a:solidFill>
                  <a:schemeClr val="bg1"/>
                </a:solidFill>
                <a:latin typeface="Calibri" pitchFamily="34" charset="0"/>
                <a:cs typeface="Tahoma" pitchFamily="34" charset="0"/>
              </a:rPr>
              <a:pPr algn="r">
                <a:spcBef>
                  <a:spcPct val="50000"/>
                </a:spcBef>
              </a:pPr>
              <a:t>5</a:t>
            </a:fld>
            <a:endParaRPr lang="ru-RU" altLang="ru-RU" sz="1200" b="1">
              <a:solidFill>
                <a:schemeClr val="bg1"/>
              </a:solidFill>
              <a:latin typeface="Calibri" pitchFamily="34" charset="0"/>
              <a:cs typeface="Tahoma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440857"/>
              </p:ext>
            </p:extLst>
          </p:nvPr>
        </p:nvGraphicFramePr>
        <p:xfrm>
          <a:off x="285709" y="1978839"/>
          <a:ext cx="11887242" cy="4753794"/>
        </p:xfrm>
        <a:graphic>
          <a:graphicData uri="http://schemas.openxmlformats.org/drawingml/2006/table">
            <a:tbl>
              <a:tblPr/>
              <a:tblGrid>
                <a:gridCol w="9898814">
                  <a:extLst>
                    <a:ext uri="{9D8B030D-6E8A-4147-A177-3AD203B41FA5}"/>
                  </a:extLst>
                </a:gridCol>
                <a:gridCol w="1988428">
                  <a:extLst>
                    <a:ext uri="{9D8B030D-6E8A-4147-A177-3AD203B41FA5}"/>
                  </a:extLst>
                </a:gridCol>
              </a:tblGrid>
              <a:tr h="494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Нормативные правовые акты (федеральный уровень), начало действия которых - 7 июня 2020 г., для сведения и использования в работе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от 04.06.2020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№ ис-01-07/1627</a:t>
                      </a: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Приказ Департамента образования области № 1154 от 28 августа 2020 года,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назначении ответственных за организацию и проведение СПТ в образовательных организациях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от 31.08.2020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№ ис-01-07/2355</a:t>
                      </a: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99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направлении инструкции по процедуре СПТ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Tahoma" pitchFamily="34" charset="0"/>
                      </a:endParaRP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от 07.09.2020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№ 01-07/2444 </a:t>
                      </a: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14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Информационно-методические материалы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проведению в образовательных организациях информационно­-коммуникационной кампании</a:t>
                      </a: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от 08.09.2020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№ 01-10/2450 </a:t>
                      </a: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6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проведении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вебинара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 организации  и проведению СПТ в 2020/21 учебном году, 07.11.2019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от 09.09.2020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№ 01-07/2482</a:t>
                      </a: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7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 организации СПТ в 2020/21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учебном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году (в условиях переноса каникул)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от 08.10.2020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№ 01-07/2856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и №01-07\2855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89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форме акта передачи результатов социально-психологического тестирования  обучающихся и психологическом консультировании обучающихся и психологическом консультировании обучающихся 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(для общеобразовательных организаций)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от 15.10.2020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№ 01-07/2960 </a:t>
                      </a: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20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 изменении срока проведения социально-психологического тестирования в 2020/21 учебном году 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(для общеобразовательных организаций)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от 26.10.2020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№ 01-07/3099 </a:t>
                      </a: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0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 организации социально-психологического тестирования в 2020/21 учебном году» (вместе с формой итогового акта)</a:t>
                      </a:r>
                      <a:r>
                        <a:rPr lang="ru-RU" sz="1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(для профессиональных образовательных организаций)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от 26.10.2020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№ 01-07/3100 </a:t>
                      </a:r>
                    </a:p>
                  </a:txBody>
                  <a:tcPr marL="67960" marR="6796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143209" y="1000110"/>
            <a:ext cx="90487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lnSpc>
                <a:spcPct val="60000"/>
              </a:lnSpc>
              <a:buFontTx/>
              <a:buChar char="-"/>
            </a:pPr>
            <a:r>
              <a:rPr lang="ru-RU" sz="1600" dirty="0" smtClean="0"/>
              <a:t>органов </a:t>
            </a:r>
            <a:r>
              <a:rPr lang="ru-RU" sz="1600" dirty="0"/>
              <a:t>местного самоуправления муниципальных районов и городских округов в сфере образования Вологодской </a:t>
            </a:r>
            <a:r>
              <a:rPr lang="ru-RU" sz="1600" dirty="0" smtClean="0"/>
              <a:t>области,</a:t>
            </a:r>
          </a:p>
          <a:p>
            <a:pPr marL="108000" indent="-108000">
              <a:lnSpc>
                <a:spcPct val="60000"/>
              </a:lnSpc>
              <a:buFontTx/>
              <a:buChar char="-"/>
            </a:pPr>
            <a:r>
              <a:rPr lang="ru-RU" sz="1600" dirty="0" smtClean="0"/>
              <a:t>общеобразовательных </a:t>
            </a:r>
            <a:r>
              <a:rPr lang="ru-RU" sz="1600" dirty="0"/>
              <a:t>организаций, подведомственных Департаменту образования </a:t>
            </a:r>
            <a:r>
              <a:rPr lang="ru-RU" sz="1600" dirty="0" smtClean="0"/>
              <a:t>области,</a:t>
            </a:r>
          </a:p>
          <a:p>
            <a:pPr marL="108000" indent="-108000">
              <a:lnSpc>
                <a:spcPct val="60000"/>
              </a:lnSpc>
              <a:buFontTx/>
              <a:buChar char="-"/>
            </a:pPr>
            <a:r>
              <a:rPr lang="ru-RU" sz="1600" dirty="0" smtClean="0"/>
              <a:t>Профессиональных образовательных организаций, подведомственных Департаменту образования,</a:t>
            </a:r>
          </a:p>
          <a:p>
            <a:pPr marL="108000" indent="-108000">
              <a:lnSpc>
                <a:spcPct val="60000"/>
              </a:lnSpc>
              <a:buFontTx/>
              <a:buChar char="-"/>
            </a:pPr>
            <a:r>
              <a:rPr lang="ru-RU" sz="1600" dirty="0"/>
              <a:t>бюджетных и негосударственных профессиональных образовательных организаций, не  подведомственных Департаменту образования области</a:t>
            </a:r>
          </a:p>
        </p:txBody>
      </p:sp>
      <p:grpSp>
        <p:nvGrpSpPr>
          <p:cNvPr id="14" name="Группа 23"/>
          <p:cNvGrpSpPr>
            <a:grpSpLocks/>
          </p:cNvGrpSpPr>
          <p:nvPr/>
        </p:nvGrpSpPr>
        <p:grpSpPr bwMode="auto">
          <a:xfrm>
            <a:off x="285709" y="1049354"/>
            <a:ext cx="2904067" cy="638894"/>
            <a:chOff x="250001" y="1040040"/>
            <a:chExt cx="2178859" cy="1317390"/>
          </a:xfrm>
        </p:grpSpPr>
        <p:sp>
          <p:nvSpPr>
            <p:cNvPr id="15" name="Стрелка вправо 14"/>
            <p:cNvSpPr/>
            <p:nvPr/>
          </p:nvSpPr>
          <p:spPr>
            <a:xfrm>
              <a:off x="284939" y="1428735"/>
              <a:ext cx="2143921" cy="928695"/>
            </a:xfrm>
            <a:prstGeom prst="rightArrow">
              <a:avLst>
                <a:gd name="adj1" fmla="val 100000"/>
                <a:gd name="adj2" fmla="val 3668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Стрелка вправо 15"/>
            <p:cNvSpPr/>
            <p:nvPr/>
          </p:nvSpPr>
          <p:spPr>
            <a:xfrm>
              <a:off x="250001" y="1040040"/>
              <a:ext cx="2143921" cy="1217528"/>
            </a:xfrm>
            <a:prstGeom prst="rightArrow">
              <a:avLst>
                <a:gd name="adj1" fmla="val 100000"/>
                <a:gd name="adj2" fmla="val 3668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tx2">
                  <a:lumMod val="60000"/>
                  <a:lumOff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285709" y="1049354"/>
            <a:ext cx="3048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Информационные письма в адрес  руководителей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206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0"/>
            <a:ext cx="1220893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67785" y="106363"/>
            <a:ext cx="11239500" cy="785812"/>
          </a:xfrm>
          <a:prstGeom prst="round2DiagRect">
            <a:avLst>
              <a:gd name="adj1" fmla="val 25739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666751" y="174625"/>
            <a:ext cx="10858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СОЦИАЛЬНО-ПСИХОЛОГИЧЕСКОЕ ТЕСТИРОВАНИЕ В 2020 </a:t>
            </a:r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ГОДУ (В СРАВНЕНИИ С 2019 ГОДОМ)</a:t>
            </a:r>
            <a:endParaRPr lang="ru-RU" alt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221" name="Text Box 14"/>
          <p:cNvSpPr txBox="1">
            <a:spLocks noChangeArrowheads="1"/>
          </p:cNvSpPr>
          <p:nvPr/>
        </p:nvSpPr>
        <p:spPr bwMode="auto">
          <a:xfrm>
            <a:off x="11313585" y="6627814"/>
            <a:ext cx="85936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65F53C15-F09E-4536-AC1B-67074281635E}" type="slidenum">
              <a:rPr lang="ru-RU" altLang="ru-RU" sz="1200" b="1">
                <a:solidFill>
                  <a:schemeClr val="bg1"/>
                </a:solidFill>
                <a:latin typeface="Calibri" pitchFamily="34" charset="0"/>
                <a:cs typeface="Tahoma" pitchFamily="34" charset="0"/>
              </a:rPr>
              <a:pPr algn="r">
                <a:spcBef>
                  <a:spcPct val="50000"/>
                </a:spcBef>
              </a:pPr>
              <a:t>6</a:t>
            </a:fld>
            <a:endParaRPr lang="ru-RU" altLang="ru-RU" sz="1200" b="1">
              <a:solidFill>
                <a:schemeClr val="bg1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9273" name="Прямоугольник 31"/>
          <p:cNvSpPr>
            <a:spLocks noChangeArrowheads="1"/>
          </p:cNvSpPr>
          <p:nvPr/>
        </p:nvSpPr>
        <p:spPr bwMode="auto">
          <a:xfrm>
            <a:off x="9003804" y="1953539"/>
            <a:ext cx="31691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b="1" dirty="0" smtClean="0">
                <a:solidFill>
                  <a:srgbClr val="002060"/>
                </a:solidFill>
                <a:latin typeface="+mn-lt"/>
                <a:cs typeface="Tahoma" pitchFamily="34" charset="0"/>
              </a:rPr>
              <a:t>Образовательные организации высшего образования</a:t>
            </a:r>
            <a:endParaRPr lang="ru-RU" altLang="ru-RU" sz="1600" b="1" dirty="0">
              <a:solidFill>
                <a:srgbClr val="00206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9275" name="Прямоугольник 31"/>
          <p:cNvSpPr>
            <a:spLocks noChangeArrowheads="1"/>
          </p:cNvSpPr>
          <p:nvPr/>
        </p:nvSpPr>
        <p:spPr bwMode="auto">
          <a:xfrm>
            <a:off x="3037632" y="1924489"/>
            <a:ext cx="2880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b="1" dirty="0" smtClean="0">
                <a:solidFill>
                  <a:srgbClr val="002060"/>
                </a:solidFill>
                <a:latin typeface="+mn-lt"/>
                <a:cs typeface="Tahoma" pitchFamily="34" charset="0"/>
              </a:rPr>
              <a:t>Общеобразовательные организации</a:t>
            </a:r>
            <a:endParaRPr lang="ru-RU" altLang="ru-RU" sz="1600" b="1" dirty="0">
              <a:solidFill>
                <a:srgbClr val="00206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858309" y="1106488"/>
            <a:ext cx="1056216" cy="9646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354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sp>
        <p:nvSpPr>
          <p:cNvPr id="9277" name="Прямоугольник 31"/>
          <p:cNvSpPr>
            <a:spLocks noChangeArrowheads="1"/>
          </p:cNvSpPr>
          <p:nvPr/>
        </p:nvSpPr>
        <p:spPr bwMode="auto">
          <a:xfrm>
            <a:off x="6096001" y="1936383"/>
            <a:ext cx="29078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400" b="1" dirty="0" smtClean="0">
                <a:solidFill>
                  <a:srgbClr val="002060"/>
                </a:solidFill>
                <a:cs typeface="Tahoma" pitchFamily="34" charset="0"/>
              </a:rPr>
              <a:t>Профессиональные образовательные организации</a:t>
            </a:r>
            <a:endParaRPr lang="ru-RU" altLang="ru-RU" sz="1400" b="1" dirty="0">
              <a:solidFill>
                <a:srgbClr val="002060"/>
              </a:solidFill>
              <a:cs typeface="Tahoma" pitchFamily="34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7070099" y="1060147"/>
            <a:ext cx="1056217" cy="94039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37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pic>
        <p:nvPicPr>
          <p:cNvPr id="9279" name="Picture 3"/>
          <p:cNvPicPr>
            <a:picLocks noChangeAspect="1" noChangeArrowheads="1"/>
          </p:cNvPicPr>
          <p:nvPr/>
        </p:nvPicPr>
        <p:blipFill>
          <a:blip r:embed="rId4" cstate="print"/>
          <a:srcRect t="76923"/>
          <a:stretch>
            <a:fillRect/>
          </a:stretch>
        </p:blipFill>
        <p:spPr bwMode="auto">
          <a:xfrm>
            <a:off x="-16933" y="6654801"/>
            <a:ext cx="1220893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 bwMode="auto">
          <a:xfrm>
            <a:off x="3983766" y="1055011"/>
            <a:ext cx="1056217" cy="101611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312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31"/>
          <p:cNvSpPr>
            <a:spLocks noChangeArrowheads="1"/>
          </p:cNvSpPr>
          <p:nvPr/>
        </p:nvSpPr>
        <p:spPr bwMode="auto">
          <a:xfrm>
            <a:off x="1" y="1953539"/>
            <a:ext cx="27800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b="1" dirty="0" smtClean="0">
                <a:solidFill>
                  <a:srgbClr val="002060"/>
                </a:solidFill>
                <a:cs typeface="Tahoma" pitchFamily="34" charset="0"/>
              </a:rPr>
              <a:t>Образовательные организации, всего</a:t>
            </a:r>
            <a:endParaRPr lang="ru-RU" altLang="ru-RU" sz="1600" b="1" dirty="0">
              <a:solidFill>
                <a:srgbClr val="00206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0120290" y="1060147"/>
            <a:ext cx="1056217" cy="94039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5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966804"/>
              </p:ext>
            </p:extLst>
          </p:nvPr>
        </p:nvGraphicFramePr>
        <p:xfrm>
          <a:off x="197223" y="2671481"/>
          <a:ext cx="11789085" cy="400363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724636"/>
                <a:gridCol w="1107837"/>
                <a:gridCol w="1792941"/>
                <a:gridCol w="1882589"/>
                <a:gridCol w="1613647"/>
                <a:gridCol w="1667435"/>
              </a:tblGrid>
              <a:tr h="305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Показатель</a:t>
                      </a:r>
                    </a:p>
                  </a:txBody>
                  <a:tcPr marL="46777" marR="4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ОО</a:t>
                      </a:r>
                    </a:p>
                  </a:txBody>
                  <a:tcPr marL="46777" marR="4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ПОО</a:t>
                      </a:r>
                    </a:p>
                  </a:txBody>
                  <a:tcPr marL="46777" marR="4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ВО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ИТОГО</a:t>
                      </a:r>
                    </a:p>
                  </a:txBody>
                  <a:tcPr marL="46777" marR="4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83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Общее количество обучающихся, определенных к участию в СПТ 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2020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46163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21862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3107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71132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8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2019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46646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18759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3045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68450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16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обучающихся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прошедших тестирование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(в кол-ве чел, в % от определенных к тестированию) 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2020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42835;  92,8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21078;  96,4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2564;  82,5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66477;  93,5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2019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41588;  89,2</a:t>
                      </a: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16760;  89,3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2290;  75,2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60638;  88,6</a:t>
                      </a: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694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обучающихся (родителей (законных представителей)),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отказавшихся от участия в СПТ 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 кол-ве чел, в % от определенных к тестированию)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2020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3328;  7,2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784;   3,6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543;  17,5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4655;  6,54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2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2019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5058;  10,8</a:t>
                      </a: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1999;  10,7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755;  24,8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7812;  11,4</a:t>
                      </a: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16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Повышенная вероятность вовлечения (ПВВ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в кол-ве чел., в % от достоверных ответов)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2020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4739;  16,1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1421;  10,3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88;  5,7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6248;  13,9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2019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3834;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14,2</a:t>
                      </a: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1056;  10,4 </a:t>
                      </a: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61;  4,8</a:t>
                      </a: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4951;  12,9</a:t>
                      </a: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6777" marR="467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71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3889613" y="1290918"/>
            <a:ext cx="1678674" cy="1277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16159" y="1639774"/>
            <a:ext cx="1742572" cy="9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grpSp>
        <p:nvGrpSpPr>
          <p:cNvPr id="7172" name="Группа 23"/>
          <p:cNvGrpSpPr>
            <a:grpSpLocks/>
          </p:cNvGrpSpPr>
          <p:nvPr/>
        </p:nvGrpSpPr>
        <p:grpSpPr bwMode="auto">
          <a:xfrm>
            <a:off x="476210" y="1428737"/>
            <a:ext cx="2904067" cy="1000125"/>
            <a:chOff x="250001" y="1357298"/>
            <a:chExt cx="2178859" cy="1000132"/>
          </a:xfrm>
        </p:grpSpPr>
        <p:sp>
          <p:nvSpPr>
            <p:cNvPr id="23" name="Стрелка вправо 22"/>
            <p:cNvSpPr/>
            <p:nvPr/>
          </p:nvSpPr>
          <p:spPr>
            <a:xfrm>
              <a:off x="284939" y="1428735"/>
              <a:ext cx="2143921" cy="928695"/>
            </a:xfrm>
            <a:prstGeom prst="rightArrow">
              <a:avLst>
                <a:gd name="adj1" fmla="val 100000"/>
                <a:gd name="adj2" fmla="val 3668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Стрелка вправо 10"/>
            <p:cNvSpPr/>
            <p:nvPr/>
          </p:nvSpPr>
          <p:spPr>
            <a:xfrm>
              <a:off x="250001" y="1357298"/>
              <a:ext cx="2143921" cy="928693"/>
            </a:xfrm>
            <a:prstGeom prst="rightArrow">
              <a:avLst>
                <a:gd name="adj1" fmla="val 100000"/>
                <a:gd name="adj2" fmla="val 3668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0"/>
            <a:ext cx="1220893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67785" y="106363"/>
            <a:ext cx="11239500" cy="785812"/>
          </a:xfrm>
          <a:prstGeom prst="round2DiagRect">
            <a:avLst>
              <a:gd name="adj1" fmla="val 25739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666751" y="144464"/>
            <a:ext cx="10858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ПРИЧИНЫ ОТКАЗА ОТ УЧАСТИЯ </a:t>
            </a: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 СОЦИАЛЬНО-ПСИХОЛОГИЧЕСКОМ ТЕСТИРОВАНИИ</a:t>
            </a:r>
          </a:p>
          <a:p>
            <a:pPr algn="ctr"/>
            <a:endParaRPr lang="ru-RU" alt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4" cstate="print"/>
          <a:srcRect t="76923"/>
          <a:stretch>
            <a:fillRect/>
          </a:stretch>
        </p:blipFill>
        <p:spPr bwMode="auto">
          <a:xfrm>
            <a:off x="-16933" y="6654801"/>
            <a:ext cx="1220893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14"/>
          <p:cNvSpPr txBox="1">
            <a:spLocks noChangeArrowheads="1"/>
          </p:cNvSpPr>
          <p:nvPr/>
        </p:nvSpPr>
        <p:spPr bwMode="auto">
          <a:xfrm>
            <a:off x="11313585" y="6627814"/>
            <a:ext cx="85936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6C0E0466-2E69-4D57-9B2A-62B8C1CC7ECE}" type="slidenum">
              <a:rPr lang="ru-RU" altLang="ru-RU" sz="1200" b="1">
                <a:solidFill>
                  <a:schemeClr val="bg1"/>
                </a:solidFill>
                <a:latin typeface="Calibri" pitchFamily="34" charset="0"/>
                <a:cs typeface="Tahoma" pitchFamily="34" charset="0"/>
              </a:rPr>
              <a:pPr algn="r">
                <a:spcBef>
                  <a:spcPct val="50000"/>
                </a:spcBef>
              </a:pPr>
              <a:t>7</a:t>
            </a:fld>
            <a:endParaRPr lang="ru-RU" altLang="ru-RU" sz="1200" b="1">
              <a:solidFill>
                <a:schemeClr val="bg1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7178" name="Прямоугольник 8"/>
          <p:cNvSpPr>
            <a:spLocks noChangeArrowheads="1"/>
          </p:cNvSpPr>
          <p:nvPr/>
        </p:nvSpPr>
        <p:spPr bwMode="auto">
          <a:xfrm>
            <a:off x="6516159" y="1650906"/>
            <a:ext cx="169207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4655 чел.:</a:t>
            </a: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ОО – 3328</a:t>
            </a: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ПОО - 784 </a:t>
            </a:r>
            <a:endParaRPr lang="ru-RU" alt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9" name="Прямоугольник 9"/>
          <p:cNvSpPr>
            <a:spLocks noChangeArrowheads="1"/>
          </p:cNvSpPr>
          <p:nvPr/>
        </p:nvSpPr>
        <p:spPr bwMode="auto">
          <a:xfrm>
            <a:off x="467785" y="1605767"/>
            <a:ext cx="27622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C00000"/>
                </a:solidFill>
                <a:cs typeface="Tahoma" pitchFamily="34" charset="0"/>
              </a:rPr>
              <a:t>От участия </a:t>
            </a:r>
            <a:br>
              <a:rPr lang="ru-RU" altLang="ru-RU" sz="1600" dirty="0">
                <a:solidFill>
                  <a:srgbClr val="C00000"/>
                </a:solidFill>
                <a:cs typeface="Tahoma" pitchFamily="34" charset="0"/>
              </a:rPr>
            </a:br>
            <a:r>
              <a:rPr lang="ru-RU" altLang="ru-RU" sz="1600" dirty="0">
                <a:solidFill>
                  <a:srgbClr val="C00000"/>
                </a:solidFill>
                <a:cs typeface="Tahoma" pitchFamily="34" charset="0"/>
              </a:rPr>
              <a:t>в тестировании отказались </a:t>
            </a:r>
          </a:p>
        </p:txBody>
      </p:sp>
      <p:pic>
        <p:nvPicPr>
          <p:cNvPr id="7180" name="Picture 3"/>
          <p:cNvPicPr>
            <a:picLocks noChangeAspect="1" noChangeArrowheads="1"/>
          </p:cNvPicPr>
          <p:nvPr/>
        </p:nvPicPr>
        <p:blipFill>
          <a:blip r:embed="rId5" cstate="print"/>
          <a:srcRect b="50000"/>
          <a:stretch>
            <a:fillRect/>
          </a:stretch>
        </p:blipFill>
        <p:spPr bwMode="auto">
          <a:xfrm>
            <a:off x="8858269" y="1141414"/>
            <a:ext cx="2952731" cy="146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Прямоугольник 27"/>
          <p:cNvSpPr>
            <a:spLocks noChangeArrowheads="1"/>
          </p:cNvSpPr>
          <p:nvPr/>
        </p:nvSpPr>
        <p:spPr bwMode="auto">
          <a:xfrm>
            <a:off x="4062734" y="2707431"/>
            <a:ext cx="1318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sz="2400" b="1" dirty="0" smtClean="0">
                <a:solidFill>
                  <a:srgbClr val="C00000"/>
                </a:solidFill>
                <a:cs typeface="Tahoma" pitchFamily="34" charset="0"/>
              </a:rPr>
              <a:t>2019 год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182" name="Прямоугольник 28"/>
          <p:cNvSpPr>
            <a:spLocks noChangeArrowheads="1"/>
          </p:cNvSpPr>
          <p:nvPr/>
        </p:nvSpPr>
        <p:spPr bwMode="auto">
          <a:xfrm>
            <a:off x="6728033" y="2707431"/>
            <a:ext cx="1318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rgbClr val="C00000"/>
                </a:solidFill>
              </a:rPr>
              <a:t>2020 год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183" name="Прямоугольник 8"/>
          <p:cNvSpPr>
            <a:spLocks noChangeArrowheads="1"/>
          </p:cNvSpPr>
          <p:nvPr/>
        </p:nvSpPr>
        <p:spPr bwMode="auto">
          <a:xfrm>
            <a:off x="3889612" y="1290089"/>
            <a:ext cx="1774209" cy="120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7812 чел.:</a:t>
            </a:r>
          </a:p>
          <a:p>
            <a:pPr algn="ctr"/>
            <a:endParaRPr lang="ru-RU" altLang="ru-RU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ОО – 5058</a:t>
            </a:r>
          </a:p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ПОО - 1999</a:t>
            </a: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069151"/>
              </p:ext>
            </p:extLst>
          </p:nvPr>
        </p:nvGraphicFramePr>
        <p:xfrm>
          <a:off x="213675" y="3362517"/>
          <a:ext cx="11747715" cy="3324201"/>
        </p:xfrm>
        <a:graphic>
          <a:graphicData uri="http://schemas.openxmlformats.org/drawingml/2006/table">
            <a:tbl>
              <a:tblPr/>
              <a:tblGrid>
                <a:gridCol w="11747715"/>
              </a:tblGrid>
              <a:tr h="3223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Основные причины отказа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нахождение обучающихся на длительном больничном - 32%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55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уверенность в отсутствии склонности к зависимости, прохождения СПТ ранее – 17%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82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немотивированный отказ – 19%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9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опасения в нарушении принципов конфиденциальности проведения СПТ – 2%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2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недоверие обучающихся к процедуре и результатам СПТ – 6 %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этические или религиозные убеждения  - 1,3%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9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иные причины отказа (на олимпиаде, личное мнение, Не входит в образовательную функцию школы, выбыли, пропускают занятия, не представили письменный отказ/согласие, нет желания тратить время на тестирование) - 6%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222" name="Picture 57" descr="D:\DESIGN\!_ФОТОБАНК\!_значки для презент\стрелка дуг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2467" y="1139825"/>
            <a:ext cx="2347384" cy="46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63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1"/>
            <a:ext cx="1220893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67785" y="106363"/>
            <a:ext cx="11239500" cy="785812"/>
          </a:xfrm>
          <a:prstGeom prst="round2DiagRect">
            <a:avLst>
              <a:gd name="adj1" fmla="val 25739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7" name="TextBox 6"/>
          <p:cNvSpPr txBox="1">
            <a:spLocks noChangeArrowheads="1"/>
          </p:cNvSpPr>
          <p:nvPr/>
        </p:nvSpPr>
        <p:spPr bwMode="auto">
          <a:xfrm>
            <a:off x="381001" y="92075"/>
            <a:ext cx="113347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ОХВАТ СОЦИАЛЬНО-ПСИХОЛОГИЧЕСКИМ ТЕСТИРОВАНИЕМ </a:t>
            </a: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ОБУЧАЮЩИХСЯ </a:t>
            </a: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ОБЩЕОБРАЗОВАТЕЛЬНЫХ ОРГАНИЗАЦИЙ </a:t>
            </a:r>
            <a:b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 РАЗРЕЗЕ МУНИЦИПАЛЬНЫХ </a:t>
            </a:r>
            <a:r>
              <a:rPr lang="ru-RU" alt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ОБРАЗОВАНИЙ </a:t>
            </a: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ОБЛАСТИ (%)</a:t>
            </a:r>
          </a:p>
        </p:txBody>
      </p:sp>
      <p:sp>
        <p:nvSpPr>
          <p:cNvPr id="1099" name="Text Box 14"/>
          <p:cNvSpPr txBox="1">
            <a:spLocks noChangeArrowheads="1"/>
          </p:cNvSpPr>
          <p:nvPr/>
        </p:nvSpPr>
        <p:spPr bwMode="auto">
          <a:xfrm>
            <a:off x="11313585" y="6627814"/>
            <a:ext cx="85936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200" b="1">
              <a:solidFill>
                <a:schemeClr val="bg1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07" name="TextBox 13"/>
          <p:cNvSpPr txBox="1">
            <a:spLocks noChangeArrowheads="1"/>
          </p:cNvSpPr>
          <p:nvPr/>
        </p:nvSpPr>
        <p:spPr bwMode="auto">
          <a:xfrm>
            <a:off x="527052" y="1123950"/>
            <a:ext cx="3839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rgbClr val="376092"/>
                </a:solidFill>
              </a:rPr>
              <a:t>Вологодская область </a:t>
            </a:r>
            <a:r>
              <a:rPr lang="ru-RU" sz="2000" b="1" dirty="0" smtClean="0">
                <a:solidFill>
                  <a:srgbClr val="376092"/>
                </a:solidFill>
              </a:rPr>
              <a:t>– </a:t>
            </a:r>
            <a:r>
              <a:rPr lang="ru-RU" sz="20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2000" b="1" dirty="0">
              <a:solidFill>
                <a:srgbClr val="3760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7051" y="1052513"/>
            <a:ext cx="3744383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109" name="TextBox 13"/>
          <p:cNvSpPr txBox="1">
            <a:spLocks noChangeArrowheads="1"/>
          </p:cNvSpPr>
          <p:nvPr/>
        </p:nvSpPr>
        <p:spPr bwMode="auto">
          <a:xfrm>
            <a:off x="4271434" y="1125538"/>
            <a:ext cx="7778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Общеобразовательные организации -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92,8%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6"/>
          <p:cNvSpPr/>
          <p:nvPr/>
        </p:nvSpPr>
        <p:spPr>
          <a:xfrm>
            <a:off x="4464051" y="1052513"/>
            <a:ext cx="7200900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118" name="Rectangle 94"/>
          <p:cNvSpPr>
            <a:spLocks noChangeArrowheads="1"/>
          </p:cNvSpPr>
          <p:nvPr/>
        </p:nvSpPr>
        <p:spPr bwMode="auto">
          <a:xfrm>
            <a:off x="1559985" y="6581775"/>
            <a:ext cx="1153583" cy="1793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19" name="TextBox 13"/>
          <p:cNvSpPr txBox="1">
            <a:spLocks noChangeArrowheads="1"/>
          </p:cNvSpPr>
          <p:nvPr/>
        </p:nvSpPr>
        <p:spPr bwMode="auto">
          <a:xfrm>
            <a:off x="2713567" y="6508750"/>
            <a:ext cx="134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/>
              <a:t>2019 год</a:t>
            </a:r>
          </a:p>
        </p:txBody>
      </p:sp>
      <p:sp>
        <p:nvSpPr>
          <p:cNvPr id="1120" name="Rectangle 96"/>
          <p:cNvSpPr>
            <a:spLocks noChangeArrowheads="1"/>
          </p:cNvSpPr>
          <p:nvPr/>
        </p:nvSpPr>
        <p:spPr bwMode="auto">
          <a:xfrm>
            <a:off x="4728633" y="6581775"/>
            <a:ext cx="1153584" cy="179388"/>
          </a:xfrm>
          <a:prstGeom prst="rect">
            <a:avLst/>
          </a:prstGeom>
          <a:solidFill>
            <a:srgbClr val="0070C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1" name="TextBox 13"/>
          <p:cNvSpPr txBox="1">
            <a:spLocks noChangeArrowheads="1"/>
          </p:cNvSpPr>
          <p:nvPr/>
        </p:nvSpPr>
        <p:spPr bwMode="auto">
          <a:xfrm>
            <a:off x="5882217" y="6508750"/>
            <a:ext cx="134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dirty="0" smtClean="0"/>
              <a:t>2020 </a:t>
            </a:r>
            <a:r>
              <a:rPr lang="ru-RU" sz="1400" dirty="0"/>
              <a:t>год</a:t>
            </a:r>
          </a:p>
        </p:txBody>
      </p:sp>
      <p:sp>
        <p:nvSpPr>
          <p:cNvPr id="1122" name="Rectangle 98"/>
          <p:cNvSpPr>
            <a:spLocks noChangeArrowheads="1"/>
          </p:cNvSpPr>
          <p:nvPr/>
        </p:nvSpPr>
        <p:spPr bwMode="auto">
          <a:xfrm>
            <a:off x="527052" y="6524627"/>
            <a:ext cx="6686548" cy="333374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037474"/>
              </p:ext>
            </p:extLst>
          </p:nvPr>
        </p:nvGraphicFramePr>
        <p:xfrm>
          <a:off x="241516" y="1525648"/>
          <a:ext cx="5260382" cy="498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628256"/>
              </p:ext>
            </p:extLst>
          </p:nvPr>
        </p:nvGraphicFramePr>
        <p:xfrm>
          <a:off x="6555317" y="1525648"/>
          <a:ext cx="5180489" cy="5102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9167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33" y="1"/>
            <a:ext cx="1220893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67785" y="106363"/>
            <a:ext cx="11239500" cy="632043"/>
          </a:xfrm>
          <a:prstGeom prst="round2DiagRect">
            <a:avLst>
              <a:gd name="adj1" fmla="val 25739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7" name="TextBox 6"/>
          <p:cNvSpPr txBox="1">
            <a:spLocks noChangeArrowheads="1"/>
          </p:cNvSpPr>
          <p:nvPr/>
        </p:nvSpPr>
        <p:spPr bwMode="auto">
          <a:xfrm>
            <a:off x="381001" y="92075"/>
            <a:ext cx="113347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ОХВАТ СОЦИАЛЬНО-ПСИХОЛОГИЧЕСКИМ ТЕСТИРОВАНИЕМ </a:t>
            </a: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ОБУЧАЮЩИХСЯ ПРОФЕССИОНАЛЬНЫХ ОБРАЗОВАТЕЛЬНЫХ </a:t>
            </a: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ОРГАНИЗАЦИЙ </a:t>
            </a:r>
            <a:r>
              <a:rPr lang="ru-RU" alt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(%)</a:t>
            </a:r>
            <a:endParaRPr lang="ru-RU" alt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99" name="Text Box 14"/>
          <p:cNvSpPr txBox="1">
            <a:spLocks noChangeArrowheads="1"/>
          </p:cNvSpPr>
          <p:nvPr/>
        </p:nvSpPr>
        <p:spPr bwMode="auto">
          <a:xfrm>
            <a:off x="11313585" y="6627814"/>
            <a:ext cx="85936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200" b="1">
              <a:solidFill>
                <a:schemeClr val="bg1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07" name="TextBox 13"/>
          <p:cNvSpPr txBox="1">
            <a:spLocks noChangeArrowheads="1"/>
          </p:cNvSpPr>
          <p:nvPr/>
        </p:nvSpPr>
        <p:spPr bwMode="auto">
          <a:xfrm>
            <a:off x="527052" y="1098023"/>
            <a:ext cx="3839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rgbClr val="0070C0"/>
                </a:solidFill>
              </a:rPr>
              <a:t>Вологодская область </a:t>
            </a:r>
            <a:r>
              <a:rPr lang="ru-RU" sz="2000" b="1" dirty="0" smtClean="0">
                <a:solidFill>
                  <a:srgbClr val="0070C0"/>
                </a:solidFill>
              </a:rPr>
              <a:t>–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7051" y="1052513"/>
            <a:ext cx="3744383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109" name="TextBox 13"/>
          <p:cNvSpPr txBox="1">
            <a:spLocks noChangeArrowheads="1"/>
          </p:cNvSpPr>
          <p:nvPr/>
        </p:nvSpPr>
        <p:spPr bwMode="auto">
          <a:xfrm>
            <a:off x="4271434" y="1125538"/>
            <a:ext cx="7778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Профессиональные образовательные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организации -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96,4%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6"/>
          <p:cNvSpPr/>
          <p:nvPr/>
        </p:nvSpPr>
        <p:spPr>
          <a:xfrm>
            <a:off x="4464051" y="1052513"/>
            <a:ext cx="7200900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118" name="Rectangle 94"/>
          <p:cNvSpPr>
            <a:spLocks noChangeArrowheads="1"/>
          </p:cNvSpPr>
          <p:nvPr/>
        </p:nvSpPr>
        <p:spPr bwMode="auto">
          <a:xfrm>
            <a:off x="1559985" y="6581775"/>
            <a:ext cx="1153583" cy="1793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19" name="TextBox 13"/>
          <p:cNvSpPr txBox="1">
            <a:spLocks noChangeArrowheads="1"/>
          </p:cNvSpPr>
          <p:nvPr/>
        </p:nvSpPr>
        <p:spPr bwMode="auto">
          <a:xfrm>
            <a:off x="2713567" y="6508750"/>
            <a:ext cx="134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/>
              <a:t>2019 год</a:t>
            </a:r>
          </a:p>
        </p:txBody>
      </p:sp>
      <p:sp>
        <p:nvSpPr>
          <p:cNvPr id="1120" name="Rectangle 96"/>
          <p:cNvSpPr>
            <a:spLocks noChangeArrowheads="1"/>
          </p:cNvSpPr>
          <p:nvPr/>
        </p:nvSpPr>
        <p:spPr bwMode="auto">
          <a:xfrm>
            <a:off x="4728633" y="6581775"/>
            <a:ext cx="1153584" cy="179388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1" name="TextBox 13"/>
          <p:cNvSpPr txBox="1">
            <a:spLocks noChangeArrowheads="1"/>
          </p:cNvSpPr>
          <p:nvPr/>
        </p:nvSpPr>
        <p:spPr bwMode="auto">
          <a:xfrm>
            <a:off x="5882217" y="6508750"/>
            <a:ext cx="134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dirty="0" smtClean="0"/>
              <a:t>2020 </a:t>
            </a:r>
            <a:r>
              <a:rPr lang="ru-RU" sz="1400" dirty="0"/>
              <a:t>год</a:t>
            </a:r>
          </a:p>
        </p:txBody>
      </p:sp>
      <p:sp>
        <p:nvSpPr>
          <p:cNvPr id="1122" name="Rectangle 98"/>
          <p:cNvSpPr>
            <a:spLocks noChangeArrowheads="1"/>
          </p:cNvSpPr>
          <p:nvPr/>
        </p:nvSpPr>
        <p:spPr bwMode="auto">
          <a:xfrm>
            <a:off x="527052" y="6524627"/>
            <a:ext cx="6686548" cy="333374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8184384"/>
              </p:ext>
            </p:extLst>
          </p:nvPr>
        </p:nvGraphicFramePr>
        <p:xfrm>
          <a:off x="56093" y="1525648"/>
          <a:ext cx="5594080" cy="4966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130585"/>
              </p:ext>
            </p:extLst>
          </p:nvPr>
        </p:nvGraphicFramePr>
        <p:xfrm>
          <a:off x="6250675" y="1538232"/>
          <a:ext cx="5636526" cy="498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359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1763</TotalTime>
  <Words>5951</Words>
  <Application>Microsoft Office PowerPoint</Application>
  <PresentationFormat>Произвольный</PresentationFormat>
  <Paragraphs>868</Paragraphs>
  <Slides>26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«ИТОГИ». НЕДОСТОВЕРНЫЕ РЕЗУЛЬТАТЫ, КРИТЕРИИ (внизу листа)</vt:lpstr>
      <vt:lpstr>РАЗДЕЛЫ «РЕЗУЛЬТАТЫ», «АНАЛИЗ РЕЗУЛЬТАТОВ».  КНОПКА «ФИЛЬТР» (любые комбинации)</vt:lpstr>
      <vt:lpstr>Презентация PowerPoint</vt:lpstr>
      <vt:lpstr>СРАВНЕНИЕ ПОКАЗАТЕЛЕЙ ФАКТОРОВ РИСКА И ФАКТОРОВ ЗАЩИТЫ В 2020 И 2019 ГОДАХ</vt:lpstr>
      <vt:lpstr>СООТНОШЕНИЕ ФАКТОРОВ РИСКА И ФАКТОРОВ ЗАЩИТЫ В 2020 И 2019 ГОДАХ</vt:lpstr>
      <vt:lpstr>РАЗДЕЛ «ИТОГИ», ЗАКЛАДКА «СВОДНЫЙ ПО СУБШКАЛАМ»</vt:lpstr>
      <vt:lpstr>РАЗДЕЛ «ИТОГИ», ЗАКЛАДКА «СВОДНЫЙ ПО СУБШКАЛАМ», МУНИЦИПАЛЬНЫЙ УРОВЕНЬ</vt:lpstr>
      <vt:lpstr>РАЗДЕЛ «ИТОГИ». ЗАКЛАДКИ С ОТЧЕТАМИ. «ДРУГИЕ ОТЧЕТЫ»</vt:lpstr>
      <vt:lpstr>Ресурс СПТ: выявление рискогенных социально-психологических условий в целях организации ранней профилактики</vt:lpstr>
      <vt:lpstr>Ресурс СПТ: выявление рискогенных социально-психологических условий в целях организации ранней профилактики</vt:lpstr>
      <vt:lpstr>Ресурс СПТ: выявление рискогенных социально-психологических условий в целях организации ранней профилактики</vt:lpstr>
      <vt:lpstr>Ресурс СПТ: выявление рискогенных социально-психологических условий в целях организации ранней профилактики</vt:lpstr>
      <vt:lpstr>Ресурс СПТ: выявление рискогенных социально-психологических условий в целях организации ранней профилактики</vt:lpstr>
      <vt:lpstr>Программы ФЖН. Итоги СПТ и возможности коррекции реализуемых программ Старший подростковый, юношеский возраст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Lubov</dc:creator>
  <cp:lastModifiedBy>User2</cp:lastModifiedBy>
  <cp:revision>243</cp:revision>
  <cp:lastPrinted>2020-12-11T09:25:07Z</cp:lastPrinted>
  <dcterms:created xsi:type="dcterms:W3CDTF">2019-03-12T18:37:38Z</dcterms:created>
  <dcterms:modified xsi:type="dcterms:W3CDTF">2020-12-22T08:35:13Z</dcterms:modified>
</cp:coreProperties>
</file>